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87" r:id="rId5"/>
    <p:sldMasterId id="2147483690" r:id="rId6"/>
  </p:sldMasterIdLst>
  <p:notesMasterIdLst>
    <p:notesMasterId r:id="rId12"/>
  </p:notesMasterIdLst>
  <p:sldIdLst>
    <p:sldId id="338" r:id="rId7"/>
    <p:sldId id="282" r:id="rId8"/>
    <p:sldId id="339" r:id="rId9"/>
    <p:sldId id="340" r:id="rId10"/>
    <p:sldId id="34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Kiddle" initials="CK" lastIdx="1" clrIdx="0">
    <p:extLst>
      <p:ext uri="{19B8F6BF-5375-455C-9EA6-DF929625EA0E}">
        <p15:presenceInfo xmlns:p15="http://schemas.microsoft.com/office/powerpoint/2012/main" userId="S-1-5-21-2757594284-1524181959-1816788696-117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663" autoAdjust="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Mehidi" userId="bf6964d2-d04f-48aa-b416-d4c49a5b230f" providerId="ADAL" clId="{F08FF6CB-65EC-4C5B-8716-77FA9E18267C}"/>
    <pc:docChg chg="modSld">
      <pc:chgData name="Kim Mehidi" userId="bf6964d2-d04f-48aa-b416-d4c49a5b230f" providerId="ADAL" clId="{F08FF6CB-65EC-4C5B-8716-77FA9E18267C}" dt="2023-10-03T07:49:48.261" v="22" actId="20577"/>
      <pc:docMkLst>
        <pc:docMk/>
      </pc:docMkLst>
      <pc:sldChg chg="modSp mod">
        <pc:chgData name="Kim Mehidi" userId="bf6964d2-d04f-48aa-b416-d4c49a5b230f" providerId="ADAL" clId="{F08FF6CB-65EC-4C5B-8716-77FA9E18267C}" dt="2023-10-03T07:49:48.261" v="22" actId="20577"/>
        <pc:sldMkLst>
          <pc:docMk/>
          <pc:sldMk cId="4171018270" sldId="341"/>
        </pc:sldMkLst>
        <pc:spChg chg="mod">
          <ac:chgData name="Kim Mehidi" userId="bf6964d2-d04f-48aa-b416-d4c49a5b230f" providerId="ADAL" clId="{F08FF6CB-65EC-4C5B-8716-77FA9E18267C}" dt="2023-10-03T07:49:48.261" v="22" actId="20577"/>
          <ac:spMkLst>
            <pc:docMk/>
            <pc:sldMk cId="4171018270" sldId="341"/>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76207-E74D-4ECA-B8CA-7FC045FB76DF}" type="datetimeFigureOut">
              <a:rPr lang="en-GB" smtClean="0"/>
              <a:t>03/10/2023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272A5-CF13-4513-B296-0DAD9421C2D0}" type="slidenum">
              <a:rPr lang="en-GB" smtClean="0"/>
              <a:t>‹N°›</a:t>
            </a:fld>
            <a:endParaRPr lang="en-GB"/>
          </a:p>
        </p:txBody>
      </p:sp>
    </p:spTree>
    <p:extLst>
      <p:ext uri="{BB962C8B-B14F-4D97-AF65-F5344CB8AC3E}">
        <p14:creationId xmlns:p14="http://schemas.microsoft.com/office/powerpoint/2010/main" val="1769500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2272A5-CF13-4513-B296-0DAD9421C2D0}" type="slidenum">
              <a:rPr lang="en-GB" smtClean="0"/>
              <a:t>2</a:t>
            </a:fld>
            <a:endParaRPr lang="en-GB"/>
          </a:p>
        </p:txBody>
      </p:sp>
    </p:spTree>
    <p:extLst>
      <p:ext uri="{BB962C8B-B14F-4D97-AF65-F5344CB8AC3E}">
        <p14:creationId xmlns:p14="http://schemas.microsoft.com/office/powerpoint/2010/main" val="256500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2272A5-CF13-4513-B296-0DAD9421C2D0}" type="slidenum">
              <a:rPr lang="en-GB" smtClean="0"/>
              <a:t>3</a:t>
            </a:fld>
            <a:endParaRPr lang="en-GB"/>
          </a:p>
        </p:txBody>
      </p:sp>
    </p:spTree>
    <p:extLst>
      <p:ext uri="{BB962C8B-B14F-4D97-AF65-F5344CB8AC3E}">
        <p14:creationId xmlns:p14="http://schemas.microsoft.com/office/powerpoint/2010/main" val="257359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2272A5-CF13-4513-B296-0DAD9421C2D0}" type="slidenum">
              <a:rPr lang="en-GB" smtClean="0"/>
              <a:t>4</a:t>
            </a:fld>
            <a:endParaRPr lang="en-GB"/>
          </a:p>
        </p:txBody>
      </p:sp>
    </p:spTree>
    <p:extLst>
      <p:ext uri="{BB962C8B-B14F-4D97-AF65-F5344CB8AC3E}">
        <p14:creationId xmlns:p14="http://schemas.microsoft.com/office/powerpoint/2010/main" val="2321464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2272A5-CF13-4513-B296-0DAD9421C2D0}" type="slidenum">
              <a:rPr lang="en-GB" smtClean="0"/>
              <a:t>5</a:t>
            </a:fld>
            <a:endParaRPr lang="en-GB"/>
          </a:p>
        </p:txBody>
      </p:sp>
    </p:spTree>
    <p:extLst>
      <p:ext uri="{BB962C8B-B14F-4D97-AF65-F5344CB8AC3E}">
        <p14:creationId xmlns:p14="http://schemas.microsoft.com/office/powerpoint/2010/main" val="23599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085" y="733424"/>
            <a:ext cx="10363200" cy="619271"/>
          </a:xfrm>
          <a:prstGeom prst="rect">
            <a:avLst/>
          </a:prstGeom>
        </p:spPr>
        <p:txBody>
          <a:bodyPr anchor="b">
            <a:normAutofit/>
          </a:bodyPr>
          <a:lstStyle>
            <a:lvl1pPr algn="l">
              <a:defRPr sz="2600">
                <a:solidFill>
                  <a:schemeClr val="bg1">
                    <a:lumMod val="50000"/>
                  </a:schemeClr>
                </a:solidFill>
                <a:latin typeface="Century Gothic" panose="020B0502020202020204" pitchFamily="34" charset="0"/>
              </a:defRPr>
            </a:lvl1pPr>
          </a:lstStyle>
          <a:p>
            <a:r>
              <a:rPr lang="en-US" dirty="0"/>
              <a:t>Click to edit Master title style</a:t>
            </a:r>
          </a:p>
        </p:txBody>
      </p:sp>
      <p:sp>
        <p:nvSpPr>
          <p:cNvPr id="4" name="Text Placeholder 3"/>
          <p:cNvSpPr>
            <a:spLocks noGrp="1"/>
          </p:cNvSpPr>
          <p:nvPr>
            <p:ph type="body" sz="quarter" idx="10"/>
          </p:nvPr>
        </p:nvSpPr>
        <p:spPr>
          <a:xfrm>
            <a:off x="828675" y="1781175"/>
            <a:ext cx="9610725" cy="4476750"/>
          </a:xfrm>
          <a:prstGeom prst="rect">
            <a:avLst/>
          </a:prstGeom>
        </p:spPr>
        <p:txBody>
          <a:bodyPr/>
          <a:lstStyle>
            <a:lvl1pPr>
              <a:defRPr lang="en-US" sz="1400" kern="1200" dirty="0" smtClean="0">
                <a:solidFill>
                  <a:schemeClr val="bg1">
                    <a:lumMod val="50000"/>
                  </a:schemeClr>
                </a:solidFill>
                <a:latin typeface="Century Gothic" panose="020B0502020202020204" pitchFamily="34" charset="0"/>
                <a:ea typeface="+mj-ea"/>
                <a:cs typeface="+mj-cs"/>
              </a:defRPr>
            </a:lvl1pPr>
            <a:lvl2pPr>
              <a:defRPr lang="en-US" sz="1400" kern="1200" dirty="0" smtClean="0">
                <a:solidFill>
                  <a:schemeClr val="bg1">
                    <a:lumMod val="50000"/>
                  </a:schemeClr>
                </a:solidFill>
                <a:latin typeface="Century Gothic" panose="020B0502020202020204" pitchFamily="34" charset="0"/>
                <a:ea typeface="+mj-ea"/>
                <a:cs typeface="+mj-cs"/>
              </a:defRPr>
            </a:lvl2pPr>
            <a:lvl3pPr>
              <a:defRPr lang="en-US" sz="1400" kern="1200" dirty="0" smtClean="0">
                <a:solidFill>
                  <a:schemeClr val="bg1">
                    <a:lumMod val="50000"/>
                  </a:schemeClr>
                </a:solidFill>
                <a:latin typeface="Century Gothic" panose="020B0502020202020204" pitchFamily="34" charset="0"/>
                <a:ea typeface="+mj-ea"/>
                <a:cs typeface="+mj-cs"/>
              </a:defRPr>
            </a:lvl3pPr>
            <a:lvl4pPr>
              <a:defRPr lang="en-US" sz="1400" kern="1200" dirty="0" smtClean="0">
                <a:solidFill>
                  <a:schemeClr val="bg1">
                    <a:lumMod val="50000"/>
                  </a:schemeClr>
                </a:solidFill>
                <a:latin typeface="Century Gothic" panose="020B0502020202020204" pitchFamily="34" charset="0"/>
                <a:ea typeface="+mj-ea"/>
                <a:cs typeface="+mj-cs"/>
              </a:defRPr>
            </a:lvl4pPr>
            <a:lvl5pPr>
              <a:defRPr lang="en-GB" sz="1400" kern="1200" dirty="0">
                <a:solidFill>
                  <a:schemeClr val="bg1">
                    <a:lumMod val="50000"/>
                  </a:schemeClr>
                </a:solidFill>
                <a:latin typeface="Century Gothic" panose="020B0502020202020204" pitchFamily="34" charset="0"/>
                <a:ea typeface="+mj-ea"/>
                <a:cs typeface="+mj-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0109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914400" y="2000250"/>
            <a:ext cx="10144125" cy="4276725"/>
          </a:xfrm>
          <a:prstGeom prst="rect">
            <a:avLst/>
          </a:prstGeom>
        </p:spPr>
        <p:txBody>
          <a:bodyPr/>
          <a:lstStyle>
            <a:lvl1pPr>
              <a:defRPr sz="1600">
                <a:solidFill>
                  <a:schemeClr val="bg1">
                    <a:lumMod val="50000"/>
                  </a:schemeClr>
                </a:solidFill>
                <a:latin typeface="Century Gothic" panose="020B0502020202020204" pitchFamily="34" charset="0"/>
              </a:defRPr>
            </a:lvl1pPr>
            <a:lvl2pPr>
              <a:defRPr sz="1600">
                <a:solidFill>
                  <a:schemeClr val="bg1">
                    <a:lumMod val="50000"/>
                  </a:schemeClr>
                </a:solidFill>
                <a:latin typeface="Century Gothic" panose="020B0502020202020204" pitchFamily="34" charset="0"/>
              </a:defRPr>
            </a:lvl2pPr>
            <a:lvl3pPr>
              <a:defRPr sz="1600">
                <a:solidFill>
                  <a:schemeClr val="bg1">
                    <a:lumMod val="50000"/>
                  </a:schemeClr>
                </a:solidFill>
                <a:latin typeface="Century Gothic" panose="020B0502020202020204" pitchFamily="34" charset="0"/>
              </a:defRPr>
            </a:lvl3pPr>
            <a:lvl4pPr>
              <a:defRPr sz="1600">
                <a:solidFill>
                  <a:schemeClr val="bg1">
                    <a:lumMod val="50000"/>
                  </a:schemeClr>
                </a:solidFill>
                <a:latin typeface="Century Gothic" panose="020B0502020202020204" pitchFamily="34" charset="0"/>
              </a:defRPr>
            </a:lvl4pPr>
            <a:lvl5pPr>
              <a:defRPr sz="1600">
                <a:solidFill>
                  <a:schemeClr val="bg1">
                    <a:lumMod val="50000"/>
                  </a:schemeClr>
                </a:solidFill>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1"/>
          <p:cNvSpPr>
            <a:spLocks noGrp="1"/>
          </p:cNvSpPr>
          <p:nvPr>
            <p:ph type="ctrTitle"/>
          </p:nvPr>
        </p:nvSpPr>
        <p:spPr>
          <a:xfrm>
            <a:off x="371860" y="809624"/>
            <a:ext cx="10363200" cy="657371"/>
          </a:xfrm>
          <a:prstGeom prst="rect">
            <a:avLst/>
          </a:prstGeom>
        </p:spPr>
        <p:txBody>
          <a:bodyPr anchor="b">
            <a:normAutofit/>
          </a:bodyPr>
          <a:lstStyle>
            <a:lvl1pPr algn="l">
              <a:defRPr sz="2800">
                <a:solidFill>
                  <a:schemeClr val="bg1">
                    <a:lumMod val="50000"/>
                  </a:schemeClr>
                </a:solidFill>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340007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ext Placeholder 11"/>
          <p:cNvSpPr>
            <a:spLocks noGrp="1"/>
          </p:cNvSpPr>
          <p:nvPr>
            <p:ph type="body" sz="quarter" idx="13"/>
          </p:nvPr>
        </p:nvSpPr>
        <p:spPr>
          <a:xfrm>
            <a:off x="333375" y="2533650"/>
            <a:ext cx="4619625" cy="1181100"/>
          </a:xfrm>
          <a:prstGeom prst="rect">
            <a:avLst/>
          </a:prstGeom>
        </p:spPr>
        <p:txBody>
          <a:bodyPr/>
          <a:lstStyle>
            <a:lvl1pPr marL="0" indent="0">
              <a:buNone/>
              <a:defRPr sz="2400" b="0">
                <a:solidFill>
                  <a:schemeClr val="bg1">
                    <a:lumMod val="50000"/>
                  </a:schemeClr>
                </a:solidFill>
                <a:latin typeface="Century Gothic" panose="020B0502020202020204" pitchFamily="34" charset="0"/>
              </a:defRPr>
            </a:lvl1pPr>
            <a:lvl2pPr marL="457200" indent="0">
              <a:buNone/>
              <a:defRPr/>
            </a:lvl2pPr>
          </a:lstStyle>
          <a:p>
            <a:pPr lvl="0"/>
            <a:r>
              <a:rPr lang="en-US" dirty="0"/>
              <a:t>Edit Master text styles</a:t>
            </a:r>
          </a:p>
          <a:p>
            <a:pPr lvl="0"/>
            <a:r>
              <a:rPr lang="en-US" dirty="0"/>
              <a:t>Second level</a:t>
            </a:r>
          </a:p>
        </p:txBody>
      </p:sp>
    </p:spTree>
    <p:extLst>
      <p:ext uri="{BB962C8B-B14F-4D97-AF65-F5344CB8AC3E}">
        <p14:creationId xmlns:p14="http://schemas.microsoft.com/office/powerpoint/2010/main" val="2120342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5473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F68A814D-15CF-3A41-8D95-A2CBA7F8FCD7}"/>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0" y="103"/>
            <a:ext cx="12192000" cy="6857794"/>
          </a:xfrm>
          <a:prstGeom prst="rect">
            <a:avLst/>
          </a:prstGeom>
        </p:spPr>
      </p:pic>
    </p:spTree>
    <p:extLst>
      <p:ext uri="{BB962C8B-B14F-4D97-AF65-F5344CB8AC3E}">
        <p14:creationId xmlns:p14="http://schemas.microsoft.com/office/powerpoint/2010/main" val="31261268"/>
      </p:ext>
    </p:extLst>
  </p:cSld>
  <p:clrMap bg1="lt1" tx1="dk1" bg2="lt2" tx2="dk2" accent1="accent1" accent2="accent2" accent3="accent3" accent4="accent4" accent5="accent5" accent6="accent6" hlink="hlink" folHlink="folHlink"/>
  <p:sldLayoutIdLst>
    <p:sldLayoutId id="2147483686"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FF7C73C5-D134-374E-BF9B-62F0F5EB9FB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103"/>
            <a:ext cx="12192000" cy="6857794"/>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4D42E-011D-42E7-818D-B975ADEE25B7}" type="datetimeFigureOut">
              <a:rPr lang="en-GB" smtClean="0"/>
              <a:t>03/10/2023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D1CFE-D9F6-41EC-93E4-1C0BA8AB9FF3}" type="slidenum">
              <a:rPr lang="en-GB" smtClean="0"/>
              <a:t>‹N°›</a:t>
            </a:fld>
            <a:endParaRPr lang="en-GB"/>
          </a:p>
        </p:txBody>
      </p:sp>
    </p:spTree>
    <p:extLst>
      <p:ext uri="{BB962C8B-B14F-4D97-AF65-F5344CB8AC3E}">
        <p14:creationId xmlns:p14="http://schemas.microsoft.com/office/powerpoint/2010/main" val="3107273669"/>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A611373-F704-EB49-A10A-3CD9C5F04DE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474807" y="2839100"/>
            <a:ext cx="2901453" cy="840264"/>
          </a:xfrm>
          <a:prstGeom prst="rect">
            <a:avLst/>
          </a:prstGeom>
        </p:spPr>
      </p:pic>
    </p:spTree>
    <p:extLst>
      <p:ext uri="{BB962C8B-B14F-4D97-AF65-F5344CB8AC3E}">
        <p14:creationId xmlns:p14="http://schemas.microsoft.com/office/powerpoint/2010/main" val="1253667080"/>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9.jpeg"/><Relationship Id="rId5" Type="http://schemas.microsoft.com/office/2007/relationships/hdphoto" Target="../media/hdphoto1.wdp"/><Relationship Id="rId10" Type="http://schemas.microsoft.com/office/2007/relationships/hdphoto" Target="../media/hdphoto3.wdp"/><Relationship Id="rId4" Type="http://schemas.openxmlformats.org/officeDocument/2006/relationships/image" Target="../media/image5.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2DED-3A02-96D1-D6D2-B2138E972817}"/>
              </a:ext>
            </a:extLst>
          </p:cNvPr>
          <p:cNvSpPr txBox="1">
            <a:spLocks/>
          </p:cNvSpPr>
          <p:nvPr/>
        </p:nvSpPr>
        <p:spPr>
          <a:xfrm>
            <a:off x="3636738" y="3429000"/>
            <a:ext cx="7772400" cy="103461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600" kern="1200">
                <a:solidFill>
                  <a:schemeClr val="bg1">
                    <a:lumMod val="50000"/>
                  </a:schemeClr>
                </a:solidFill>
                <a:latin typeface="Century Gothic" panose="020B0502020202020204" pitchFamily="34" charset="0"/>
                <a:ea typeface="+mj-ea"/>
                <a:cs typeface="+mj-cs"/>
              </a:defRPr>
            </a:lvl1pPr>
          </a:lstStyle>
          <a:p>
            <a:r>
              <a:rPr lang="en-GB" sz="2700" dirty="0"/>
              <a:t>NIET TEVREDEN, GELD TERUG</a:t>
            </a:r>
            <a:endParaRPr lang="en-GB" sz="3000" dirty="0"/>
          </a:p>
        </p:txBody>
      </p:sp>
    </p:spTree>
    <p:extLst>
      <p:ext uri="{BB962C8B-B14F-4D97-AF65-F5344CB8AC3E}">
        <p14:creationId xmlns:p14="http://schemas.microsoft.com/office/powerpoint/2010/main" val="332576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0850" y="246888"/>
            <a:ext cx="7772400" cy="103461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600" kern="1200">
                <a:solidFill>
                  <a:schemeClr val="bg1">
                    <a:lumMod val="50000"/>
                  </a:schemeClr>
                </a:solidFill>
                <a:latin typeface="Century Gothic" panose="020B0502020202020204" pitchFamily="34" charset="0"/>
                <a:ea typeface="+mj-ea"/>
                <a:cs typeface="+mj-cs"/>
              </a:defRPr>
            </a:lvl1pPr>
          </a:lstStyle>
          <a:p>
            <a:r>
              <a:rPr lang="en-GB" sz="2700" dirty="0"/>
              <a:t>NIET TEVREDEN, GELD TERUG</a:t>
            </a:r>
            <a:endParaRPr lang="en-GB" sz="3000" dirty="0"/>
          </a:p>
        </p:txBody>
      </p:sp>
      <p:sp>
        <p:nvSpPr>
          <p:cNvPr id="5" name="Content Placeholder 2"/>
          <p:cNvSpPr txBox="1">
            <a:spLocks/>
          </p:cNvSpPr>
          <p:nvPr/>
        </p:nvSpPr>
        <p:spPr>
          <a:xfrm>
            <a:off x="2193266" y="1367990"/>
            <a:ext cx="7944383" cy="49962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p:txBody>
      </p:sp>
      <p:sp>
        <p:nvSpPr>
          <p:cNvPr id="6" name="Content Placeholder 2"/>
          <p:cNvSpPr txBox="1">
            <a:spLocks/>
          </p:cNvSpPr>
          <p:nvPr/>
        </p:nvSpPr>
        <p:spPr>
          <a:xfrm>
            <a:off x="646617" y="1367990"/>
            <a:ext cx="9573708" cy="5267189"/>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r>
              <a:rPr lang="nl-NL" sz="5600" dirty="0">
                <a:solidFill>
                  <a:srgbClr val="7F7C89"/>
                </a:solidFill>
                <a:latin typeface="Century Gothic" panose="020B0502020202020204" pitchFamily="34" charset="0"/>
              </a:rPr>
              <a:t>TEST GEDURENDE 90 DAGEN EEN DEELNEMEND CUISINART-PRODUCT NAAR KEUZE !</a:t>
            </a:r>
          </a:p>
          <a:p>
            <a:pPr algn="just" defTabSz="957263">
              <a:lnSpc>
                <a:spcPct val="100000"/>
              </a:lnSpc>
              <a:spcBef>
                <a:spcPts val="600"/>
              </a:spcBef>
              <a:spcAft>
                <a:spcPts val="1200"/>
              </a:spcAft>
              <a:defRPr/>
            </a:pPr>
            <a:r>
              <a:rPr lang="nl-NL" sz="4800" b="1" dirty="0">
                <a:solidFill>
                  <a:srgbClr val="7F7C89"/>
                </a:solidFill>
                <a:latin typeface="Century Gothic" panose="020B0502020202020204" pitchFamily="34" charset="0"/>
              </a:rPr>
              <a:t>Om van dit aanbod te genieten, hoef je alleen maar:</a:t>
            </a:r>
          </a:p>
          <a:p>
            <a:pPr algn="just" defTabSz="957263">
              <a:lnSpc>
                <a:spcPct val="100000"/>
              </a:lnSpc>
              <a:spcBef>
                <a:spcPts val="600"/>
              </a:spcBef>
              <a:spcAft>
                <a:spcPts val="1200"/>
              </a:spcAft>
              <a:defRPr/>
            </a:pPr>
            <a:r>
              <a:rPr lang="fr-FR" sz="4800" dirty="0">
                <a:solidFill>
                  <a:srgbClr val="7F7C89"/>
                </a:solidFill>
                <a:latin typeface="Century Gothic" panose="020B0502020202020204" pitchFamily="34" charset="0"/>
              </a:rPr>
              <a:t>1. </a:t>
            </a:r>
            <a:r>
              <a:rPr lang="nl-NL" sz="4800" dirty="0">
                <a:solidFill>
                  <a:srgbClr val="7F7C89"/>
                </a:solidFill>
                <a:latin typeface="Century Gothic" panose="020B0502020202020204" pitchFamily="34" charset="0"/>
              </a:rPr>
              <a:t>Tussen 15/11/2023 en 15/06/2024, een van de deelnemende Cuisinart-producten kopen;</a:t>
            </a:r>
            <a:endParaRPr lang="fr-FR" sz="48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r>
              <a:rPr lang="fr-FR" sz="4800" dirty="0">
                <a:solidFill>
                  <a:srgbClr val="7F7C89"/>
                </a:solidFill>
                <a:latin typeface="Century Gothic" panose="020B0502020202020204" pitchFamily="34" charset="0"/>
              </a:rPr>
              <a:t>2. </a:t>
            </a:r>
            <a:r>
              <a:rPr lang="nl-NL" sz="4800" dirty="0">
                <a:solidFill>
                  <a:srgbClr val="7F7C89"/>
                </a:solidFill>
                <a:latin typeface="Century Gothic" panose="020B0502020202020204" pitchFamily="34" charset="0"/>
              </a:rPr>
              <a:t>De volgende zaken voorbereiden:</a:t>
            </a:r>
            <a:r>
              <a:rPr lang="fr-FR" sz="4800" dirty="0">
                <a:solidFill>
                  <a:srgbClr val="7F7C89"/>
                </a:solidFill>
                <a:latin typeface="Century Gothic" panose="020B0502020202020204" pitchFamily="34" charset="0"/>
              </a:rPr>
              <a:t> </a:t>
            </a:r>
          </a:p>
          <a:p>
            <a:pPr marL="685800" indent="-142875" algn="just" defTabSz="957263">
              <a:lnSpc>
                <a:spcPct val="100000"/>
              </a:lnSpc>
              <a:spcBef>
                <a:spcPts val="600"/>
              </a:spcBef>
              <a:spcAft>
                <a:spcPts val="1200"/>
              </a:spcAft>
              <a:buFont typeface="Arial" panose="020B0604020202020204" pitchFamily="34" charset="0"/>
              <a:buChar char="•"/>
              <a:defRPr/>
            </a:pPr>
            <a:r>
              <a:rPr lang="fr-FR" sz="4800" dirty="0">
                <a:solidFill>
                  <a:srgbClr val="7F7C89"/>
                </a:solidFill>
                <a:latin typeface="Century Gothic" panose="020B0502020202020204" pitchFamily="34" charset="0"/>
              </a:rPr>
              <a:t>op </a:t>
            </a:r>
            <a:r>
              <a:rPr lang="fr-FR" sz="4800" dirty="0" err="1">
                <a:solidFill>
                  <a:srgbClr val="7F7C89"/>
                </a:solidFill>
                <a:latin typeface="Century Gothic" panose="020B0502020202020204" pitchFamily="34" charset="0"/>
              </a:rPr>
              <a:t>een</a:t>
            </a:r>
            <a:r>
              <a:rPr lang="fr-FR" sz="4800" dirty="0">
                <a:solidFill>
                  <a:srgbClr val="7F7C89"/>
                </a:solidFill>
                <a:latin typeface="Century Gothic" panose="020B0502020202020204" pitchFamily="34" charset="0"/>
              </a:rPr>
              <a:t> </a:t>
            </a:r>
            <a:r>
              <a:rPr lang="fr-FR" sz="4800" dirty="0" err="1">
                <a:solidFill>
                  <a:srgbClr val="7F7C89"/>
                </a:solidFill>
                <a:latin typeface="Century Gothic" panose="020B0502020202020204" pitchFamily="34" charset="0"/>
              </a:rPr>
              <a:t>briefje</a:t>
            </a:r>
            <a:r>
              <a:rPr lang="fr-FR" sz="4800" dirty="0">
                <a:solidFill>
                  <a:srgbClr val="7F7C89"/>
                </a:solidFill>
                <a:latin typeface="Century Gothic" panose="020B0502020202020204" pitchFamily="34" charset="0"/>
              </a:rPr>
              <a:t> </a:t>
            </a:r>
            <a:r>
              <a:rPr lang="fr-FR" sz="4800" dirty="0" err="1">
                <a:solidFill>
                  <a:srgbClr val="7F7C89"/>
                </a:solidFill>
                <a:latin typeface="Century Gothic" panose="020B0502020202020204" pitchFamily="34" charset="0"/>
              </a:rPr>
              <a:t>noteren</a:t>
            </a:r>
            <a:r>
              <a:rPr lang="fr-FR" sz="4800" dirty="0">
                <a:solidFill>
                  <a:srgbClr val="7F7C89"/>
                </a:solidFill>
                <a:latin typeface="Century Gothic" panose="020B0502020202020204" pitchFamily="34" charset="0"/>
              </a:rPr>
              <a:t>: , indiquer vos coordonnées: </a:t>
            </a:r>
            <a:r>
              <a:rPr lang="nl-NL" sz="4800" dirty="0">
                <a:solidFill>
                  <a:srgbClr val="7F7C89"/>
                </a:solidFill>
                <a:latin typeface="Century Gothic" panose="020B0502020202020204" pitchFamily="34" charset="0"/>
              </a:rPr>
              <a:t>Je voor- en achternaam, volledige adres, jouw IBAN-nummer met BIC (op naam van de koper van het apparaat, de enige begunstigde van het aanbod) en telefoonnummer ;</a:t>
            </a:r>
          </a:p>
          <a:p>
            <a:pPr marL="685800" indent="-142875" algn="just" defTabSz="957263">
              <a:lnSpc>
                <a:spcPct val="100000"/>
              </a:lnSpc>
              <a:spcBef>
                <a:spcPts val="600"/>
              </a:spcBef>
              <a:spcAft>
                <a:spcPts val="1200"/>
              </a:spcAft>
              <a:buFont typeface="Arial" panose="020B0604020202020204" pitchFamily="34" charset="0"/>
              <a:buChar char="•"/>
              <a:defRPr/>
            </a:pPr>
            <a:r>
              <a:rPr lang="nl-NL" sz="4800" dirty="0">
                <a:solidFill>
                  <a:srgbClr val="7F7C89"/>
                </a:solidFill>
                <a:latin typeface="Century Gothic" panose="020B0502020202020204" pitchFamily="34" charset="0"/>
              </a:rPr>
              <a:t>Het aangekochte product, in de originele verpakking in perfecte staat met alle toebehoren en gebruiksaanwijzing (de barcode mag niet worden doorgesneden);</a:t>
            </a:r>
          </a:p>
          <a:p>
            <a:pPr marL="685800" indent="-142875" algn="just" defTabSz="957263">
              <a:lnSpc>
                <a:spcPct val="100000"/>
              </a:lnSpc>
              <a:spcBef>
                <a:spcPts val="600"/>
              </a:spcBef>
              <a:spcAft>
                <a:spcPts val="1200"/>
              </a:spcAft>
              <a:buFont typeface="Arial" panose="020B0604020202020204" pitchFamily="34" charset="0"/>
              <a:buChar char="•"/>
              <a:defRPr/>
            </a:pPr>
            <a:r>
              <a:rPr lang="nl-NL" sz="4800" dirty="0">
                <a:solidFill>
                  <a:srgbClr val="7F7C89"/>
                </a:solidFill>
                <a:latin typeface="Century Gothic" panose="020B0502020202020204" pitchFamily="34" charset="0"/>
              </a:rPr>
              <a:t>De volledige originele kassabon of factuur met het bedrag en de datum van jouw aankoop (er worden geen originelen geretourneerd, gelieve een kopie te bewaren);</a:t>
            </a:r>
          </a:p>
          <a:p>
            <a:pPr marL="685800" indent="-142875" algn="just" defTabSz="957263">
              <a:lnSpc>
                <a:spcPct val="100000"/>
              </a:lnSpc>
              <a:spcBef>
                <a:spcPts val="600"/>
              </a:spcBef>
              <a:spcAft>
                <a:spcPts val="1200"/>
              </a:spcAft>
              <a:buFont typeface="Arial" panose="020B0604020202020204" pitchFamily="34" charset="0"/>
              <a:buChar char="•"/>
              <a:defRPr/>
            </a:pPr>
            <a:r>
              <a:rPr lang="nl-NL" sz="4800" dirty="0">
                <a:solidFill>
                  <a:srgbClr val="7F7C89"/>
                </a:solidFill>
                <a:latin typeface="Century Gothic" panose="020B0502020202020204" pitchFamily="34" charset="0"/>
              </a:rPr>
              <a:t>Een handgeschreven brief van niet meer dan 5 regels waarin de reden van je ongenoegen wordt uiteengezet;</a:t>
            </a:r>
          </a:p>
          <a:p>
            <a:pPr algn="just" defTabSz="957263">
              <a:lnSpc>
                <a:spcPct val="100000"/>
              </a:lnSpc>
              <a:spcBef>
                <a:spcPts val="600"/>
              </a:spcBef>
              <a:spcAft>
                <a:spcPts val="1200"/>
              </a:spcAft>
              <a:defRPr/>
            </a:pPr>
            <a:r>
              <a:rPr lang="fr-FR" sz="4800" dirty="0">
                <a:solidFill>
                  <a:srgbClr val="7F7C89"/>
                </a:solidFill>
                <a:latin typeface="Century Gothic" panose="020B0502020202020204" pitchFamily="34" charset="0"/>
              </a:rPr>
              <a:t>3. </a:t>
            </a:r>
            <a:r>
              <a:rPr lang="nl-NL" sz="4800" dirty="0">
                <a:solidFill>
                  <a:srgbClr val="7F7C89"/>
                </a:solidFill>
                <a:latin typeface="Century Gothic" panose="020B0502020202020204" pitchFamily="34" charset="0"/>
              </a:rPr>
              <a:t>Al het bovenstaande in een pakket dat voldoende is gefrankeerd verzenden binnen 90 kalenderdagen vanaf de datum van aankoop (poststempel als bewijs) naar het volgende adres:</a:t>
            </a:r>
            <a:endParaRPr lang="fr-FR" sz="4800" dirty="0">
              <a:solidFill>
                <a:srgbClr val="7F7C89"/>
              </a:solidFill>
              <a:latin typeface="Century Gothic" panose="020B0502020202020204" pitchFamily="34" charset="0"/>
            </a:endParaRPr>
          </a:p>
          <a:p>
            <a:pPr defTabSz="957263">
              <a:lnSpc>
                <a:spcPct val="100000"/>
              </a:lnSpc>
              <a:spcBef>
                <a:spcPts val="0"/>
              </a:spcBef>
              <a:defRPr/>
            </a:pPr>
            <a:r>
              <a:rPr lang="fr-FR" sz="4800" dirty="0">
                <a:solidFill>
                  <a:srgbClr val="7F7C89"/>
                </a:solidFill>
                <a:latin typeface="Century Gothic" panose="020B0502020202020204" pitchFamily="34" charset="0"/>
              </a:rPr>
              <a:t>FACO BABYLISS SRL – 90-dagenactie</a:t>
            </a:r>
          </a:p>
          <a:p>
            <a:pPr defTabSz="957263">
              <a:lnSpc>
                <a:spcPct val="100000"/>
              </a:lnSpc>
              <a:spcBef>
                <a:spcPts val="0"/>
              </a:spcBef>
              <a:defRPr/>
            </a:pPr>
            <a:r>
              <a:rPr lang="fr-FR" sz="4800" dirty="0">
                <a:solidFill>
                  <a:srgbClr val="7F7C89"/>
                </a:solidFill>
                <a:latin typeface="Century Gothic" panose="020B0502020202020204" pitchFamily="34" charset="0"/>
              </a:rPr>
              <a:t>Avenue de l’Indépendance 25</a:t>
            </a:r>
          </a:p>
          <a:p>
            <a:pPr defTabSz="957263">
              <a:lnSpc>
                <a:spcPct val="100000"/>
              </a:lnSpc>
              <a:spcBef>
                <a:spcPts val="0"/>
              </a:spcBef>
              <a:defRPr/>
            </a:pPr>
            <a:r>
              <a:rPr lang="fr-FR" sz="4800" dirty="0">
                <a:solidFill>
                  <a:srgbClr val="7F7C89"/>
                </a:solidFill>
                <a:latin typeface="Century Gothic" panose="020B0502020202020204" pitchFamily="34" charset="0"/>
              </a:rPr>
              <a:t>4020 Wandre</a:t>
            </a:r>
          </a:p>
          <a:p>
            <a:pPr defTabSz="957263">
              <a:lnSpc>
                <a:spcPct val="100000"/>
              </a:lnSpc>
              <a:spcBef>
                <a:spcPts val="0"/>
              </a:spcBef>
              <a:defRPr/>
            </a:pPr>
            <a:r>
              <a:rPr lang="fr-FR" sz="4800" dirty="0">
                <a:solidFill>
                  <a:srgbClr val="7F7C89"/>
                </a:solidFill>
                <a:latin typeface="Century Gothic" panose="020B0502020202020204" pitchFamily="34" charset="0"/>
              </a:rPr>
              <a:t>      </a:t>
            </a:r>
            <a:r>
              <a:rPr lang="fr-FR" sz="4800" dirty="0" err="1">
                <a:solidFill>
                  <a:srgbClr val="7F7C89"/>
                </a:solidFill>
                <a:latin typeface="Century Gothic" panose="020B0502020202020204" pitchFamily="34" charset="0"/>
              </a:rPr>
              <a:t>België</a:t>
            </a:r>
            <a:r>
              <a:rPr lang="fr-FR" sz="4800" dirty="0">
                <a:solidFill>
                  <a:srgbClr val="7F7C89"/>
                </a:solidFill>
                <a:latin typeface="Century Gothic" panose="020B0502020202020204" pitchFamily="34" charset="0"/>
              </a:rPr>
              <a:t>	</a:t>
            </a:r>
          </a:p>
          <a:p>
            <a:pPr defTabSz="957263">
              <a:lnSpc>
                <a:spcPct val="100000"/>
              </a:lnSpc>
              <a:spcBef>
                <a:spcPts val="0"/>
              </a:spcBef>
              <a:defRPr/>
            </a:pPr>
            <a:endParaRPr lang="fr-FR" sz="48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r>
              <a:rPr lang="fr-FR" sz="4800" dirty="0">
                <a:solidFill>
                  <a:srgbClr val="7F7C89"/>
                </a:solidFill>
                <a:latin typeface="Century Gothic" panose="020B0502020202020204" pitchFamily="34" charset="0"/>
              </a:rPr>
              <a:t>4. S</a:t>
            </a:r>
            <a:r>
              <a:rPr lang="nl-NL" sz="4800" dirty="0">
                <a:solidFill>
                  <a:srgbClr val="7F7C89"/>
                </a:solidFill>
                <a:latin typeface="Century Gothic" panose="020B0502020202020204" pitchFamily="34" charset="0"/>
              </a:rPr>
              <a:t>tuur ons een screenshot van het bericht dat online is achtergelaten over het gekochte product om je gratis isotherme tas te ontvangen</a:t>
            </a:r>
            <a:r>
              <a:rPr lang="fr-BE" sz="4800" dirty="0">
                <a:solidFill>
                  <a:srgbClr val="7F7C89"/>
                </a:solidFill>
                <a:latin typeface="Century Gothic" panose="020B0502020202020204" pitchFamily="34" charset="0"/>
              </a:rPr>
              <a:t>(</a:t>
            </a:r>
            <a:r>
              <a:rPr lang="fr-BE" sz="4800" dirty="0" err="1">
                <a:solidFill>
                  <a:srgbClr val="7F7C89"/>
                </a:solidFill>
                <a:latin typeface="Century Gothic" panose="020B0502020202020204" pitchFamily="34" charset="0"/>
              </a:rPr>
              <a:t>optioneel</a:t>
            </a:r>
            <a:r>
              <a:rPr lang="fr-BE" sz="4800" dirty="0">
                <a:solidFill>
                  <a:srgbClr val="7F7C89"/>
                </a:solidFill>
                <a:latin typeface="Century Gothic" panose="020B0502020202020204" pitchFamily="34" charset="0"/>
              </a:rPr>
              <a:t>, </a:t>
            </a:r>
            <a:r>
              <a:rPr lang="nl-NL" sz="4800" dirty="0">
                <a:solidFill>
                  <a:srgbClr val="7F7C89"/>
                </a:solidFill>
                <a:latin typeface="Century Gothic" panose="020B0502020202020204" pitchFamily="34" charset="0"/>
              </a:rPr>
              <a:t>zie de paragraaf "geef ons je mening" op pagina 4 voor meer informatie</a:t>
            </a:r>
            <a:r>
              <a:rPr lang="fr-BE" sz="4800" dirty="0">
                <a:solidFill>
                  <a:srgbClr val="7F7C89"/>
                </a:solidFill>
                <a:latin typeface="Century Gothic" panose="020B0502020202020204" pitchFamily="34" charset="0"/>
              </a:rPr>
              <a:t>).</a:t>
            </a:r>
          </a:p>
          <a:p>
            <a:pPr algn="just" defTabSz="957263">
              <a:lnSpc>
                <a:spcPct val="100000"/>
              </a:lnSpc>
              <a:spcBef>
                <a:spcPts val="600"/>
              </a:spcBef>
              <a:spcAft>
                <a:spcPts val="1200"/>
              </a:spcAft>
              <a:defRPr/>
            </a:pPr>
            <a:endParaRPr lang="fr-FR" sz="48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6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6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600" dirty="0">
              <a:solidFill>
                <a:srgbClr val="7F7C89"/>
              </a:solidFill>
              <a:latin typeface="Century Gothic" panose="020B0502020202020204" pitchFamily="34" charset="0"/>
            </a:endParaRPr>
          </a:p>
        </p:txBody>
      </p:sp>
    </p:spTree>
    <p:extLst>
      <p:ext uri="{BB962C8B-B14F-4D97-AF65-F5344CB8AC3E}">
        <p14:creationId xmlns:p14="http://schemas.microsoft.com/office/powerpoint/2010/main" val="40443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descr="Une image contenant ustensiles de cuisine, Ustensiles de cuisine et de cuisson au four, appareil de cuisine, couvercle&#10;&#10;Description générée automatiquement">
            <a:extLst>
              <a:ext uri="{FF2B5EF4-FFF2-40B4-BE49-F238E27FC236}">
                <a16:creationId xmlns:a16="http://schemas.microsoft.com/office/drawing/2014/main" id="{EF8FC53F-174C-D7D2-63F6-9B818094E3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5853" y="5261537"/>
            <a:ext cx="1514475" cy="1514475"/>
          </a:xfrm>
          <a:prstGeom prst="rect">
            <a:avLst/>
          </a:prstGeom>
        </p:spPr>
      </p:pic>
      <p:sp>
        <p:nvSpPr>
          <p:cNvPr id="4" name="Title 1"/>
          <p:cNvSpPr txBox="1">
            <a:spLocks/>
          </p:cNvSpPr>
          <p:nvPr/>
        </p:nvSpPr>
        <p:spPr>
          <a:xfrm>
            <a:off x="286965" y="743790"/>
            <a:ext cx="7772400" cy="1034618"/>
          </a:xfrm>
          <a:prstGeom prst="rect">
            <a:avLst/>
          </a:prstGeom>
        </p:spPr>
        <p:txBody>
          <a:bodyPr vert="horz" lIns="91440" tIns="45720" rIns="91440" bIns="45720" rtlCol="0" anchor="b">
            <a:normAutofit fontScale="97500" lnSpcReduction="10000"/>
          </a:bodyPr>
          <a:lstStyle>
            <a:lvl1pPr algn="l" defTabSz="914400" rtl="0" eaLnBrk="1" latinLnBrk="0" hangingPunct="1">
              <a:lnSpc>
                <a:spcPct val="90000"/>
              </a:lnSpc>
              <a:spcBef>
                <a:spcPct val="0"/>
              </a:spcBef>
              <a:buNone/>
              <a:defRPr sz="3600" kern="1200">
                <a:solidFill>
                  <a:schemeClr val="bg1">
                    <a:lumMod val="50000"/>
                  </a:schemeClr>
                </a:solidFill>
                <a:latin typeface="Century Gothic" panose="020B0502020202020204" pitchFamily="34" charset="0"/>
                <a:ea typeface="+mj-ea"/>
                <a:cs typeface="+mj-cs"/>
              </a:defRPr>
            </a:lvl1pPr>
          </a:lstStyle>
          <a:p>
            <a:r>
              <a:rPr lang="en-GB" sz="2700" dirty="0"/>
              <a:t>NIET TEVREDEN, GELD TERUG</a:t>
            </a:r>
            <a:endParaRPr lang="en-GB" sz="3000" dirty="0"/>
          </a:p>
          <a:p>
            <a:endParaRPr lang="en-GB" sz="2700" dirty="0"/>
          </a:p>
          <a:p>
            <a:r>
              <a:rPr lang="en-GB" sz="2100" dirty="0"/>
              <a:t>     </a:t>
            </a:r>
            <a:r>
              <a:rPr lang="en-GB" sz="2100" dirty="0" err="1"/>
              <a:t>Deelnemende</a:t>
            </a:r>
            <a:r>
              <a:rPr lang="en-GB" sz="2100" dirty="0"/>
              <a:t> </a:t>
            </a:r>
            <a:r>
              <a:rPr lang="en-GB" sz="2100" dirty="0" err="1"/>
              <a:t>producten</a:t>
            </a:r>
            <a:endParaRPr lang="en-GB" sz="2500" dirty="0"/>
          </a:p>
        </p:txBody>
      </p:sp>
      <p:sp>
        <p:nvSpPr>
          <p:cNvPr id="5" name="Content Placeholder 2"/>
          <p:cNvSpPr txBox="1">
            <a:spLocks/>
          </p:cNvSpPr>
          <p:nvPr/>
        </p:nvSpPr>
        <p:spPr>
          <a:xfrm>
            <a:off x="2193266" y="1367990"/>
            <a:ext cx="7944383" cy="49962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p:txBody>
      </p:sp>
      <p:sp>
        <p:nvSpPr>
          <p:cNvPr id="6" name="Content Placeholder 2"/>
          <p:cNvSpPr txBox="1">
            <a:spLocks/>
          </p:cNvSpPr>
          <p:nvPr/>
        </p:nvSpPr>
        <p:spPr>
          <a:xfrm>
            <a:off x="1338734" y="579940"/>
            <a:ext cx="10110813" cy="11984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endParaRPr lang="fr-FR" sz="4800" dirty="0">
              <a:solidFill>
                <a:srgbClr val="7F7C89"/>
              </a:solidFill>
              <a:latin typeface="Century Gothic" panose="020B0502020202020204" pitchFamily="34" charset="0"/>
            </a:endParaRPr>
          </a:p>
        </p:txBody>
      </p:sp>
      <p:pic>
        <p:nvPicPr>
          <p:cNvPr id="3" name="Image 2" descr="Une image contenant pot, ustensiles de cuisine, Électroménager, petit appareil électroménager&#10;&#10;Description générée automatiquement">
            <a:extLst>
              <a:ext uri="{FF2B5EF4-FFF2-40B4-BE49-F238E27FC236}">
                <a16:creationId xmlns:a16="http://schemas.microsoft.com/office/drawing/2014/main" id="{A5D0A6DB-01CF-BB44-F1CA-286A288EDF14}"/>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73737" y1="26384" x2="79798" y2="33737"/>
                        <a14:foregroundMark x1="79798" y1="33737" x2="80687" y2="39596"/>
                      </a14:backgroundRemoval>
                    </a14:imgEffect>
                  </a14:imgLayer>
                </a14:imgProps>
              </a:ext>
              <a:ext uri="{28A0092B-C50C-407E-A947-70E740481C1C}">
                <a14:useLocalDpi xmlns:a14="http://schemas.microsoft.com/office/drawing/2010/main" val="0"/>
              </a:ext>
            </a:extLst>
          </a:blip>
          <a:stretch>
            <a:fillRect/>
          </a:stretch>
        </p:blipFill>
        <p:spPr>
          <a:xfrm>
            <a:off x="650183" y="2426881"/>
            <a:ext cx="1183094" cy="1183094"/>
          </a:xfrm>
          <a:prstGeom prst="rect">
            <a:avLst/>
          </a:prstGeom>
        </p:spPr>
      </p:pic>
      <p:sp>
        <p:nvSpPr>
          <p:cNvPr id="8" name="ZoneTexte 7">
            <a:extLst>
              <a:ext uri="{FF2B5EF4-FFF2-40B4-BE49-F238E27FC236}">
                <a16:creationId xmlns:a16="http://schemas.microsoft.com/office/drawing/2014/main" id="{685F73C6-8AA0-F6E9-2742-45179609A371}"/>
              </a:ext>
            </a:extLst>
          </p:cNvPr>
          <p:cNvSpPr txBox="1"/>
          <p:nvPr/>
        </p:nvSpPr>
        <p:spPr>
          <a:xfrm>
            <a:off x="2640288" y="2673674"/>
            <a:ext cx="2369209" cy="338554"/>
          </a:xfrm>
          <a:prstGeom prst="rect">
            <a:avLst/>
          </a:prstGeom>
          <a:noFill/>
        </p:spPr>
        <p:txBody>
          <a:bodyPr wrap="square">
            <a:spAutoFit/>
          </a:bodyPr>
          <a:lstStyle/>
          <a:p>
            <a:r>
              <a:rPr kumimoji="0" lang="fr-FR" sz="1600" b="0"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CPK17E, CPT180E, </a:t>
            </a:r>
            <a:endParaRPr lang="fr-BE" dirty="0"/>
          </a:p>
        </p:txBody>
      </p:sp>
      <p:sp>
        <p:nvSpPr>
          <p:cNvPr id="9" name="ZoneTexte 8">
            <a:extLst>
              <a:ext uri="{FF2B5EF4-FFF2-40B4-BE49-F238E27FC236}">
                <a16:creationId xmlns:a16="http://schemas.microsoft.com/office/drawing/2014/main" id="{536435C1-C06E-44FB-F678-8DCDD0BBDE1B}"/>
              </a:ext>
            </a:extLst>
          </p:cNvPr>
          <p:cNvSpPr txBox="1"/>
          <p:nvPr/>
        </p:nvSpPr>
        <p:spPr>
          <a:xfrm>
            <a:off x="678791" y="2033336"/>
            <a:ext cx="2969284" cy="338554"/>
          </a:xfrm>
          <a:prstGeom prst="rect">
            <a:avLst/>
          </a:prstGeom>
          <a:noFill/>
        </p:spPr>
        <p:txBody>
          <a:bodyPr wrap="square">
            <a:spAutoFit/>
          </a:bodyPr>
          <a:lstStyle/>
          <a:p>
            <a:r>
              <a:rPr kumimoji="0" lang="fr-FR" sz="1600" b="1" i="0" u="none" strike="noStrike" kern="1200" cap="none" spc="0" normalizeH="0" baseline="0" noProof="0" dirty="0" err="1">
                <a:ln>
                  <a:noFill/>
                </a:ln>
                <a:solidFill>
                  <a:srgbClr val="7F7C89"/>
                </a:solidFill>
                <a:effectLst/>
                <a:uLnTx/>
                <a:uFillTx/>
                <a:latin typeface="Century Gothic" panose="020B0502020202020204" pitchFamily="34" charset="0"/>
                <a:ea typeface="+mn-ea"/>
                <a:cs typeface="+mn-cs"/>
              </a:rPr>
              <a:t>Kettles</a:t>
            </a:r>
            <a:r>
              <a:rPr kumimoji="0" lang="fr-FR" sz="1600" b="1"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 &amp; </a:t>
            </a:r>
            <a:r>
              <a:rPr kumimoji="0" lang="fr-FR" sz="1600" b="1" i="0" u="none" strike="noStrike" kern="1200" cap="none" spc="0" normalizeH="0" baseline="0" noProof="0" dirty="0" err="1">
                <a:ln>
                  <a:noFill/>
                </a:ln>
                <a:solidFill>
                  <a:srgbClr val="7F7C89"/>
                </a:solidFill>
                <a:effectLst/>
                <a:uLnTx/>
                <a:uFillTx/>
                <a:latin typeface="Century Gothic" panose="020B0502020202020204" pitchFamily="34" charset="0"/>
                <a:ea typeface="+mn-ea"/>
                <a:cs typeface="+mn-cs"/>
              </a:rPr>
              <a:t>Toasters</a:t>
            </a:r>
            <a:endParaRPr lang="fr-BE" b="1" dirty="0"/>
          </a:p>
        </p:txBody>
      </p:sp>
      <p:pic>
        <p:nvPicPr>
          <p:cNvPr id="11" name="Image 10" descr="Une image contenant appareil de cuisine, grille-pain, électroménager, Électroménager&#10;&#10;Description générée automatiquement">
            <a:extLst>
              <a:ext uri="{FF2B5EF4-FFF2-40B4-BE49-F238E27FC236}">
                <a16:creationId xmlns:a16="http://schemas.microsoft.com/office/drawing/2014/main" id="{A15F3419-8C7F-FC0C-61E1-FB4094274A3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00509" y="3000847"/>
            <a:ext cx="1183094" cy="1183094"/>
          </a:xfrm>
          <a:prstGeom prst="rect">
            <a:avLst/>
          </a:prstGeom>
        </p:spPr>
      </p:pic>
      <p:sp>
        <p:nvSpPr>
          <p:cNvPr id="12" name="ZoneTexte 11">
            <a:extLst>
              <a:ext uri="{FF2B5EF4-FFF2-40B4-BE49-F238E27FC236}">
                <a16:creationId xmlns:a16="http://schemas.microsoft.com/office/drawing/2014/main" id="{33537956-53BB-E384-D2CE-4F17D85435C5}"/>
              </a:ext>
            </a:extLst>
          </p:cNvPr>
          <p:cNvSpPr txBox="1"/>
          <p:nvPr/>
        </p:nvSpPr>
        <p:spPr>
          <a:xfrm>
            <a:off x="678791" y="4488751"/>
            <a:ext cx="1514475" cy="338554"/>
          </a:xfrm>
          <a:prstGeom prst="rect">
            <a:avLst/>
          </a:prstGeom>
          <a:noFill/>
        </p:spPr>
        <p:txBody>
          <a:bodyPr wrap="square">
            <a:spAutoFit/>
          </a:bodyPr>
          <a:lstStyle/>
          <a:p>
            <a:r>
              <a:rPr kumimoji="0" lang="fr-FR" sz="1600" b="1"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Cooking</a:t>
            </a:r>
            <a:endParaRPr lang="fr-BE" b="1" dirty="0"/>
          </a:p>
        </p:txBody>
      </p:sp>
      <p:sp>
        <p:nvSpPr>
          <p:cNvPr id="17" name="ZoneTexte 16">
            <a:extLst>
              <a:ext uri="{FF2B5EF4-FFF2-40B4-BE49-F238E27FC236}">
                <a16:creationId xmlns:a16="http://schemas.microsoft.com/office/drawing/2014/main" id="{9C92C851-637D-258D-B9C6-7E30B1765FEB}"/>
              </a:ext>
            </a:extLst>
          </p:cNvPr>
          <p:cNvSpPr txBox="1"/>
          <p:nvPr/>
        </p:nvSpPr>
        <p:spPr>
          <a:xfrm>
            <a:off x="6558774" y="2033336"/>
            <a:ext cx="2108975" cy="338554"/>
          </a:xfrm>
          <a:prstGeom prst="rect">
            <a:avLst/>
          </a:prstGeom>
          <a:noFill/>
        </p:spPr>
        <p:txBody>
          <a:bodyPr wrap="square">
            <a:spAutoFit/>
          </a:bodyPr>
          <a:lstStyle/>
          <a:p>
            <a:r>
              <a:rPr kumimoji="0" lang="fr-FR" sz="1600" b="1"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Food </a:t>
            </a:r>
            <a:r>
              <a:rPr kumimoji="0" lang="fr-FR" sz="1600" b="1" i="0" u="none" strike="noStrike" kern="1200" cap="none" spc="0" normalizeH="0" baseline="0" noProof="0" dirty="0" err="1">
                <a:ln>
                  <a:noFill/>
                </a:ln>
                <a:solidFill>
                  <a:srgbClr val="7F7C89"/>
                </a:solidFill>
                <a:effectLst/>
                <a:uLnTx/>
                <a:uFillTx/>
                <a:latin typeface="Century Gothic" panose="020B0502020202020204" pitchFamily="34" charset="0"/>
                <a:ea typeface="+mn-ea"/>
                <a:cs typeface="+mn-cs"/>
              </a:rPr>
              <a:t>preparation</a:t>
            </a:r>
            <a:endParaRPr lang="fr-BE" b="1" dirty="0"/>
          </a:p>
        </p:txBody>
      </p:sp>
      <p:sp>
        <p:nvSpPr>
          <p:cNvPr id="19" name="ZoneTexte 18">
            <a:extLst>
              <a:ext uri="{FF2B5EF4-FFF2-40B4-BE49-F238E27FC236}">
                <a16:creationId xmlns:a16="http://schemas.microsoft.com/office/drawing/2014/main" id="{1CC83A02-37C9-D51E-EAF1-29EF66653B34}"/>
              </a:ext>
            </a:extLst>
          </p:cNvPr>
          <p:cNvSpPr txBox="1"/>
          <p:nvPr/>
        </p:nvSpPr>
        <p:spPr>
          <a:xfrm>
            <a:off x="8230815" y="2582273"/>
            <a:ext cx="2447819" cy="338554"/>
          </a:xfrm>
          <a:prstGeom prst="rect">
            <a:avLst/>
          </a:prstGeom>
          <a:noFill/>
        </p:spPr>
        <p:txBody>
          <a:bodyPr wrap="square">
            <a:spAutoFit/>
          </a:bodyPr>
          <a:lstStyle/>
          <a:p>
            <a:r>
              <a:rPr kumimoji="0" lang="fr-FR" sz="1600" b="0"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ICE30BCE, ICE40BCE</a:t>
            </a:r>
            <a:endParaRPr lang="fr-BE" dirty="0"/>
          </a:p>
        </p:txBody>
      </p:sp>
      <p:pic>
        <p:nvPicPr>
          <p:cNvPr id="21" name="Image 20">
            <a:extLst>
              <a:ext uri="{FF2B5EF4-FFF2-40B4-BE49-F238E27FC236}">
                <a16:creationId xmlns:a16="http://schemas.microsoft.com/office/drawing/2014/main" id="{4570892B-70F3-65D6-ABA0-E1EEEF85D03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3880" b="93122" l="9428" r="89899">
                        <a14:foregroundMark x1="11785" y1="4056" x2="82828" y2="37037"/>
                        <a14:foregroundMark x1="82828" y1="37037" x2="83165" y2="37390"/>
                        <a14:foregroundMark x1="17508" y1="4586" x2="56566" y2="5467"/>
                        <a14:foregroundMark x1="56566" y1="5467" x2="84512" y2="4938"/>
                        <a14:foregroundMark x1="84512" y1="4938" x2="86869" y2="4938"/>
                        <a14:foregroundMark x1="26599" y1="34921" x2="50842" y2="33333"/>
                        <a14:foregroundMark x1="50842" y1="33333" x2="50842" y2="33333"/>
                        <a14:foregroundMark x1="52862" y1="33686" x2="31987" y2="17460"/>
                        <a14:foregroundMark x1="31987" y1="17460" x2="31987" y2="17460"/>
                        <a14:foregroundMark x1="31313" y1="11464" x2="61279" y2="10582"/>
                        <a14:foregroundMark x1="61279" y1="10582" x2="79125" y2="20988"/>
                        <a14:foregroundMark x1="79125" y1="20988" x2="83502" y2="33333"/>
                        <a14:foregroundMark x1="83502" y1="33333" x2="84512" y2="33862"/>
                        <a14:foregroundMark x1="69024" y1="56790" x2="64983" y2="53968"/>
                        <a14:foregroundMark x1="19865" y1="76014" x2="38384" y2="77425"/>
                        <a14:foregroundMark x1="38384" y1="77425" x2="40067" y2="78483"/>
                        <a14:foregroundMark x1="12795" y1="83598" x2="45455" y2="89418"/>
                        <a14:foregroundMark x1="45455" y1="89418" x2="88215" y2="84127"/>
                        <a14:foregroundMark x1="30640" y1="93122" x2="69024" y2="91358"/>
                        <a14:foregroundMark x1="34343" y1="13051" x2="54882" y2="12698"/>
                        <a14:foregroundMark x1="54882" y1="12698" x2="57912" y2="13228"/>
                      </a14:backgroundRemoval>
                    </a14:imgEffect>
                  </a14:imgLayer>
                </a14:imgProps>
              </a:ext>
            </a:extLst>
          </a:blip>
          <a:stretch>
            <a:fillRect/>
          </a:stretch>
        </p:blipFill>
        <p:spPr>
          <a:xfrm>
            <a:off x="6908413" y="4853059"/>
            <a:ext cx="868251" cy="1657571"/>
          </a:xfrm>
          <a:prstGeom prst="rect">
            <a:avLst/>
          </a:prstGeom>
        </p:spPr>
      </p:pic>
      <p:sp>
        <p:nvSpPr>
          <p:cNvPr id="22" name="ZoneTexte 21">
            <a:extLst>
              <a:ext uri="{FF2B5EF4-FFF2-40B4-BE49-F238E27FC236}">
                <a16:creationId xmlns:a16="http://schemas.microsoft.com/office/drawing/2014/main" id="{A0A1C7C8-A466-F815-E8B3-7522A9BA0210}"/>
              </a:ext>
            </a:extLst>
          </p:cNvPr>
          <p:cNvSpPr txBox="1"/>
          <p:nvPr/>
        </p:nvSpPr>
        <p:spPr>
          <a:xfrm>
            <a:off x="6558774" y="4488751"/>
            <a:ext cx="2108975" cy="338554"/>
          </a:xfrm>
          <a:prstGeom prst="rect">
            <a:avLst/>
          </a:prstGeom>
          <a:noFill/>
        </p:spPr>
        <p:txBody>
          <a:bodyPr wrap="square">
            <a:spAutoFit/>
          </a:bodyPr>
          <a:lstStyle/>
          <a:p>
            <a:r>
              <a:rPr kumimoji="0" lang="fr-FR" sz="1600" b="1"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Coffee</a:t>
            </a:r>
            <a:endParaRPr lang="fr-BE" b="1" dirty="0"/>
          </a:p>
        </p:txBody>
      </p:sp>
      <p:sp>
        <p:nvSpPr>
          <p:cNvPr id="24" name="ZoneTexte 23">
            <a:extLst>
              <a:ext uri="{FF2B5EF4-FFF2-40B4-BE49-F238E27FC236}">
                <a16:creationId xmlns:a16="http://schemas.microsoft.com/office/drawing/2014/main" id="{2B493F44-7889-63AE-E8C7-AA36517FAC87}"/>
              </a:ext>
            </a:extLst>
          </p:cNvPr>
          <p:cNvSpPr txBox="1"/>
          <p:nvPr/>
        </p:nvSpPr>
        <p:spPr>
          <a:xfrm>
            <a:off x="8230815" y="4981461"/>
            <a:ext cx="2360985" cy="338554"/>
          </a:xfrm>
          <a:prstGeom prst="rect">
            <a:avLst/>
          </a:prstGeom>
          <a:noFill/>
        </p:spPr>
        <p:txBody>
          <a:bodyPr wrap="square">
            <a:spAutoFit/>
          </a:bodyPr>
          <a:lstStyle/>
          <a:p>
            <a:r>
              <a:rPr kumimoji="0" lang="fr-FR" sz="1600" b="0"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DCC780E, DCC780WE</a:t>
            </a:r>
            <a:endParaRPr lang="fr-BE" dirty="0"/>
          </a:p>
        </p:txBody>
      </p:sp>
      <p:sp>
        <p:nvSpPr>
          <p:cNvPr id="26" name="ZoneTexte 25">
            <a:extLst>
              <a:ext uri="{FF2B5EF4-FFF2-40B4-BE49-F238E27FC236}">
                <a16:creationId xmlns:a16="http://schemas.microsoft.com/office/drawing/2014/main" id="{1847B4B2-A247-A368-10D8-BF772CC8132C}"/>
              </a:ext>
            </a:extLst>
          </p:cNvPr>
          <p:cNvSpPr txBox="1"/>
          <p:nvPr/>
        </p:nvSpPr>
        <p:spPr>
          <a:xfrm>
            <a:off x="2345464" y="4944520"/>
            <a:ext cx="2108975" cy="584775"/>
          </a:xfrm>
          <a:prstGeom prst="rect">
            <a:avLst/>
          </a:prstGeom>
          <a:noFill/>
        </p:spPr>
        <p:txBody>
          <a:bodyPr wrap="square">
            <a:spAutoFit/>
          </a:bodyPr>
          <a:lstStyle/>
          <a:p>
            <a:pPr marL="0" marR="0" lvl="0" indent="0" defTabSz="957263" rtl="0" eaLnBrk="1" fontAlgn="auto" latinLnBrk="0" hangingPunct="1">
              <a:lnSpc>
                <a:spcPct val="100000"/>
              </a:lnSpc>
              <a:spcBef>
                <a:spcPts val="600"/>
              </a:spcBef>
              <a:spcAft>
                <a:spcPts val="1200"/>
              </a:spcAft>
              <a:buClrTx/>
              <a:buSzTx/>
              <a:buFontTx/>
              <a:buNone/>
              <a:tabLst/>
              <a:defRPr/>
            </a:pPr>
            <a:r>
              <a:rPr kumimoji="0" lang="fr-FR" sz="1600" b="0" i="0" u="none" strike="noStrike" kern="1200" cap="none" spc="0" normalizeH="0" baseline="0" noProof="0" dirty="0">
                <a:ln>
                  <a:noFill/>
                </a:ln>
                <a:solidFill>
                  <a:srgbClr val="7F7C89"/>
                </a:solidFill>
                <a:effectLst/>
                <a:uLnTx/>
                <a:uFillTx/>
                <a:latin typeface="Century Gothic" panose="020B0502020202020204" pitchFamily="34" charset="0"/>
                <a:ea typeface="+mn-ea"/>
                <a:cs typeface="+mn-cs"/>
              </a:rPr>
              <a:t>GR47E, GRMC3E, GRSM3E, PL50E</a:t>
            </a:r>
          </a:p>
        </p:txBody>
      </p:sp>
      <p:pic>
        <p:nvPicPr>
          <p:cNvPr id="28" name="Image 27" descr="Une image contenant Électroménager, appareil de cuisine&#10;&#10;Description générée automatiquement">
            <a:extLst>
              <a:ext uri="{FF2B5EF4-FFF2-40B4-BE49-F238E27FC236}">
                <a16:creationId xmlns:a16="http://schemas.microsoft.com/office/drawing/2014/main" id="{E5B74651-8993-4578-AA1A-510EB3FE5314}"/>
              </a:ext>
            </a:extLst>
          </p:cNvPr>
          <p:cNvPicPr>
            <a:picLocks noChangeAspect="1"/>
          </p:cNvPicPr>
          <p:nvPr/>
        </p:nvPicPr>
        <p:blipFill>
          <a:blip r:embed="rId9" cstate="print">
            <a:extLst>
              <a:ext uri="{BEBA8EAE-BF5A-486C-A8C5-ECC9F3942E4B}">
                <a14:imgProps xmlns:a14="http://schemas.microsoft.com/office/drawing/2010/main">
                  <a14:imgLayer r:embed="rId10">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06981" y="4944520"/>
            <a:ext cx="1516462" cy="1043326"/>
          </a:xfrm>
          <a:prstGeom prst="rect">
            <a:avLst/>
          </a:prstGeom>
        </p:spPr>
      </p:pic>
      <p:pic>
        <p:nvPicPr>
          <p:cNvPr id="7" name="Image 6" descr="Une image contenant Électroménager, appareil de cuisine, petit appareil électroménager, cylindre&#10;&#10;Description générée automatiquement">
            <a:extLst>
              <a:ext uri="{FF2B5EF4-FFF2-40B4-BE49-F238E27FC236}">
                <a16:creationId xmlns:a16="http://schemas.microsoft.com/office/drawing/2014/main" id="{8FC060C6-EBB3-B060-5D4D-B6E9DFEE8DD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416263" y="2582273"/>
            <a:ext cx="1643102" cy="1095468"/>
          </a:xfrm>
          <a:prstGeom prst="rect">
            <a:avLst/>
          </a:prstGeom>
        </p:spPr>
      </p:pic>
    </p:spTree>
    <p:extLst>
      <p:ext uri="{BB962C8B-B14F-4D97-AF65-F5344CB8AC3E}">
        <p14:creationId xmlns:p14="http://schemas.microsoft.com/office/powerpoint/2010/main" val="413142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0850" y="246888"/>
            <a:ext cx="7772400" cy="103461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600" kern="1200">
                <a:solidFill>
                  <a:schemeClr val="bg1">
                    <a:lumMod val="50000"/>
                  </a:schemeClr>
                </a:solidFill>
                <a:latin typeface="Century Gothic" panose="020B0502020202020204" pitchFamily="34" charset="0"/>
                <a:ea typeface="+mj-ea"/>
                <a:cs typeface="+mj-cs"/>
              </a:defRPr>
            </a:lvl1pPr>
          </a:lstStyle>
          <a:p>
            <a:r>
              <a:rPr lang="en-GB" sz="2700" dirty="0"/>
              <a:t>NIET TEVREDEN, GELD TERUG</a:t>
            </a:r>
            <a:endParaRPr lang="en-GB" sz="3000" dirty="0"/>
          </a:p>
        </p:txBody>
      </p:sp>
      <p:sp>
        <p:nvSpPr>
          <p:cNvPr id="5" name="Content Placeholder 2"/>
          <p:cNvSpPr txBox="1">
            <a:spLocks/>
          </p:cNvSpPr>
          <p:nvPr/>
        </p:nvSpPr>
        <p:spPr>
          <a:xfrm>
            <a:off x="2193266" y="1367990"/>
            <a:ext cx="7944383" cy="49962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p:txBody>
      </p:sp>
      <p:sp>
        <p:nvSpPr>
          <p:cNvPr id="6" name="Content Placeholder 2"/>
          <p:cNvSpPr txBox="1">
            <a:spLocks/>
          </p:cNvSpPr>
          <p:nvPr/>
        </p:nvSpPr>
        <p:spPr>
          <a:xfrm>
            <a:off x="646617" y="1367990"/>
            <a:ext cx="9573708" cy="52671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r>
              <a:rPr lang="fr-FR" sz="1600" dirty="0">
                <a:solidFill>
                  <a:srgbClr val="7F7C89"/>
                </a:solidFill>
                <a:latin typeface="Century Gothic" panose="020B0502020202020204" pitchFamily="34" charset="0"/>
              </a:rPr>
              <a:t>GEEF ONS JE MENING!</a:t>
            </a:r>
            <a:endParaRPr lang="fr-FR" sz="600" b="1"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r>
              <a:rPr lang="nl-NL" sz="1200" b="1" dirty="0">
                <a:solidFill>
                  <a:srgbClr val="7F7C89"/>
                </a:solidFill>
                <a:latin typeface="Century Gothic" panose="020B0502020202020204" pitchFamily="34" charset="0"/>
              </a:rPr>
              <a:t>Je mening telt voor Cuisinart. Deel een review op de website van een van onze online verkooppunten en ontvang een gratis Cuisinart isotherme winkeltas !</a:t>
            </a:r>
            <a:endParaRPr lang="fr-FR" sz="600" b="1"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r>
              <a:rPr lang="nl-NL" sz="1200" b="1" dirty="0">
                <a:solidFill>
                  <a:srgbClr val="7F7C89"/>
                </a:solidFill>
                <a:latin typeface="Century Gothic" panose="020B0502020202020204" pitchFamily="34" charset="0"/>
              </a:rPr>
              <a:t>Hoe ga je te werk?</a:t>
            </a:r>
          </a:p>
          <a:p>
            <a:pPr marL="714375" indent="-171450" algn="just" defTabSz="957263">
              <a:lnSpc>
                <a:spcPct val="100000"/>
              </a:lnSpc>
              <a:spcBef>
                <a:spcPts val="600"/>
              </a:spcBef>
              <a:spcAft>
                <a:spcPts val="1200"/>
              </a:spcAft>
              <a:buFont typeface="Arial" panose="020B0604020202020204" pitchFamily="34" charset="0"/>
              <a:buChar char="•"/>
              <a:defRPr/>
            </a:pPr>
            <a:r>
              <a:rPr lang="nl-NL" sz="1200" dirty="0">
                <a:solidFill>
                  <a:srgbClr val="7F7C89"/>
                </a:solidFill>
                <a:latin typeface="Century Gothic" panose="020B0502020202020204" pitchFamily="34" charset="0"/>
              </a:rPr>
              <a:t>Na aankoop van een deelnemend product nodigen wij je uit om het product te testen en een review te schrijven. Je hebt tot 14/09/2024 om je review te versturen. </a:t>
            </a:r>
          </a:p>
          <a:p>
            <a:pPr marL="714375" indent="-171450" algn="just" defTabSz="957263">
              <a:lnSpc>
                <a:spcPct val="100000"/>
              </a:lnSpc>
              <a:spcBef>
                <a:spcPts val="600"/>
              </a:spcBef>
              <a:spcAft>
                <a:spcPts val="1200"/>
              </a:spcAft>
              <a:buFont typeface="Arial" panose="020B0604020202020204" pitchFamily="34" charset="0"/>
              <a:buChar char="•"/>
              <a:defRPr/>
            </a:pPr>
            <a:r>
              <a:rPr lang="nl-NL" sz="1200" dirty="0">
                <a:solidFill>
                  <a:srgbClr val="7F7C89"/>
                </a:solidFill>
                <a:latin typeface="Century Gothic" panose="020B0502020202020204" pitchFamily="34" charset="0"/>
              </a:rPr>
              <a:t>Je mening kan worden gedeeld op de site van het verkooppunt waar je je aankoop hebt gedaan, op de site van een ander verkooppunt, op CuisinartBelgium.be of op een opinieplatform. Ga hiervoor naar de betreffende productpagina en geef je mening, vermeld daarbij ook dat je een geschenk ontvangt voor het delen van de review. </a:t>
            </a:r>
          </a:p>
          <a:p>
            <a:pPr marL="714375" indent="-171450" algn="just" defTabSz="957263">
              <a:lnSpc>
                <a:spcPct val="100000"/>
              </a:lnSpc>
              <a:spcBef>
                <a:spcPts val="600"/>
              </a:spcBef>
              <a:spcAft>
                <a:spcPts val="1200"/>
              </a:spcAft>
              <a:buFont typeface="Arial" panose="020B0604020202020204" pitchFamily="34" charset="0"/>
              <a:buChar char="•"/>
              <a:defRPr/>
            </a:pPr>
            <a:r>
              <a:rPr lang="nl-NL" sz="1200" dirty="0">
                <a:solidFill>
                  <a:srgbClr val="7F7C89"/>
                </a:solidFill>
                <a:latin typeface="Century Gothic" panose="020B0502020202020204" pitchFamily="34" charset="0"/>
              </a:rPr>
              <a:t>Bewaar vervolgens een </a:t>
            </a:r>
            <a:r>
              <a:rPr lang="nl-NL" sz="1200" dirty="0" err="1">
                <a:solidFill>
                  <a:srgbClr val="7F7C89"/>
                </a:solidFill>
                <a:latin typeface="Century Gothic" panose="020B0502020202020204" pitchFamily="34" charset="0"/>
              </a:rPr>
              <a:t>printscreen</a:t>
            </a:r>
            <a:r>
              <a:rPr lang="nl-NL" sz="1200" dirty="0">
                <a:solidFill>
                  <a:srgbClr val="7F7C89"/>
                </a:solidFill>
                <a:latin typeface="Century Gothic" panose="020B0502020202020204" pitchFamily="34" charset="0"/>
              </a:rPr>
              <a:t> van je geplaatste beoordeling (screenshot of foto) en e-mail deze naar </a:t>
            </a:r>
            <a:r>
              <a:rPr lang="nl-NL" sz="1200" b="1" dirty="0">
                <a:solidFill>
                  <a:srgbClr val="7F7C89"/>
                </a:solidFill>
                <a:latin typeface="Century Gothic" panose="020B0502020202020204" pitchFamily="34" charset="0"/>
              </a:rPr>
              <a:t>Cuisinart_promo@conair.com</a:t>
            </a:r>
            <a:r>
              <a:rPr lang="nl-NL" sz="1200" dirty="0">
                <a:solidFill>
                  <a:srgbClr val="7F7C89"/>
                </a:solidFill>
                <a:latin typeface="Century Gothic" panose="020B0502020202020204" pitchFamily="34" charset="0"/>
              </a:rPr>
              <a:t>. Vergeet niet je postadres te vermelden en het aankoopbewijs mee te sturen.</a:t>
            </a:r>
            <a:endParaRPr lang="fr-FR" sz="1200" b="1"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fr-FR"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p:txBody>
      </p:sp>
      <p:grpSp>
        <p:nvGrpSpPr>
          <p:cNvPr id="2" name="Groupe 1">
            <a:extLst>
              <a:ext uri="{FF2B5EF4-FFF2-40B4-BE49-F238E27FC236}">
                <a16:creationId xmlns:a16="http://schemas.microsoft.com/office/drawing/2014/main" id="{79EA3ACC-881C-D3F7-3749-51B87F224C92}"/>
              </a:ext>
            </a:extLst>
          </p:cNvPr>
          <p:cNvGrpSpPr/>
          <p:nvPr/>
        </p:nvGrpSpPr>
        <p:grpSpPr>
          <a:xfrm>
            <a:off x="3204416" y="1329890"/>
            <a:ext cx="1638710" cy="308932"/>
            <a:chOff x="4774866" y="873444"/>
            <a:chExt cx="1638710" cy="308932"/>
          </a:xfrm>
        </p:grpSpPr>
        <p:sp>
          <p:nvSpPr>
            <p:cNvPr id="3" name="Étoile à 5 branches 4">
              <a:extLst>
                <a:ext uri="{FF2B5EF4-FFF2-40B4-BE49-F238E27FC236}">
                  <a16:creationId xmlns:a16="http://schemas.microsoft.com/office/drawing/2014/main" id="{C17F3996-02D7-3F07-EBF6-5B3B65EAE13C}"/>
                </a:ext>
              </a:extLst>
            </p:cNvPr>
            <p:cNvSpPr/>
            <p:nvPr/>
          </p:nvSpPr>
          <p:spPr>
            <a:xfrm>
              <a:off x="4774866" y="873444"/>
              <a:ext cx="307960" cy="307960"/>
            </a:xfrm>
            <a:prstGeom prst="star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srgbClr val="C16D73"/>
                </a:solidFill>
                <a:effectLst/>
                <a:uLnTx/>
                <a:uFillTx/>
                <a:latin typeface="Calibri" panose="020F0502020204030204"/>
                <a:ea typeface="+mn-ea"/>
                <a:cs typeface="+mn-cs"/>
              </a:endParaRPr>
            </a:p>
          </p:txBody>
        </p:sp>
        <p:sp>
          <p:nvSpPr>
            <p:cNvPr id="7" name="Étoile à 5 branches 5">
              <a:extLst>
                <a:ext uri="{FF2B5EF4-FFF2-40B4-BE49-F238E27FC236}">
                  <a16:creationId xmlns:a16="http://schemas.microsoft.com/office/drawing/2014/main" id="{3D9FCA8F-DD00-0FA6-01CE-824348C4B89B}"/>
                </a:ext>
              </a:extLst>
            </p:cNvPr>
            <p:cNvSpPr/>
            <p:nvPr/>
          </p:nvSpPr>
          <p:spPr>
            <a:xfrm>
              <a:off x="5107553" y="874416"/>
              <a:ext cx="307960" cy="307960"/>
            </a:xfrm>
            <a:prstGeom prst="star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srgbClr val="C16D73"/>
                </a:solidFill>
                <a:effectLst/>
                <a:uLnTx/>
                <a:uFillTx/>
                <a:latin typeface="Calibri" panose="020F0502020204030204"/>
                <a:ea typeface="+mn-ea"/>
                <a:cs typeface="+mn-cs"/>
              </a:endParaRPr>
            </a:p>
          </p:txBody>
        </p:sp>
        <p:sp>
          <p:nvSpPr>
            <p:cNvPr id="8" name="Étoile à 5 branches 6">
              <a:extLst>
                <a:ext uri="{FF2B5EF4-FFF2-40B4-BE49-F238E27FC236}">
                  <a16:creationId xmlns:a16="http://schemas.microsoft.com/office/drawing/2014/main" id="{C8EACDD3-4999-8168-7B63-624D43FFF944}"/>
                </a:ext>
              </a:extLst>
            </p:cNvPr>
            <p:cNvSpPr/>
            <p:nvPr/>
          </p:nvSpPr>
          <p:spPr>
            <a:xfrm>
              <a:off x="5440241" y="873444"/>
              <a:ext cx="307960" cy="307960"/>
            </a:xfrm>
            <a:prstGeom prst="star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srgbClr val="C16D73"/>
                </a:solidFill>
                <a:effectLst/>
                <a:uLnTx/>
                <a:uFillTx/>
                <a:latin typeface="Calibri" panose="020F0502020204030204"/>
                <a:ea typeface="+mn-ea"/>
                <a:cs typeface="+mn-cs"/>
              </a:endParaRPr>
            </a:p>
          </p:txBody>
        </p:sp>
        <p:sp>
          <p:nvSpPr>
            <p:cNvPr id="9" name="Étoile à 5 branches 7">
              <a:extLst>
                <a:ext uri="{FF2B5EF4-FFF2-40B4-BE49-F238E27FC236}">
                  <a16:creationId xmlns:a16="http://schemas.microsoft.com/office/drawing/2014/main" id="{D0F2802E-412E-D17C-A5B5-BBFD1FDF8EC8}"/>
                </a:ext>
              </a:extLst>
            </p:cNvPr>
            <p:cNvSpPr/>
            <p:nvPr/>
          </p:nvSpPr>
          <p:spPr>
            <a:xfrm>
              <a:off x="5772928" y="873444"/>
              <a:ext cx="307960" cy="307960"/>
            </a:xfrm>
            <a:prstGeom prst="star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srgbClr val="C16D73"/>
                </a:solidFill>
                <a:effectLst/>
                <a:uLnTx/>
                <a:uFillTx/>
                <a:latin typeface="Calibri" panose="020F0502020204030204"/>
                <a:ea typeface="+mn-ea"/>
                <a:cs typeface="+mn-cs"/>
              </a:endParaRPr>
            </a:p>
          </p:txBody>
        </p:sp>
        <p:sp>
          <p:nvSpPr>
            <p:cNvPr id="10" name="Étoile à 5 branches 8">
              <a:extLst>
                <a:ext uri="{FF2B5EF4-FFF2-40B4-BE49-F238E27FC236}">
                  <a16:creationId xmlns:a16="http://schemas.microsoft.com/office/drawing/2014/main" id="{457786EF-06A0-54D9-00E1-CF8654CEEB20}"/>
                </a:ext>
              </a:extLst>
            </p:cNvPr>
            <p:cNvSpPr/>
            <p:nvPr/>
          </p:nvSpPr>
          <p:spPr>
            <a:xfrm>
              <a:off x="6105616" y="873444"/>
              <a:ext cx="307960" cy="307960"/>
            </a:xfrm>
            <a:prstGeom prst="star5">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srgbClr val="C16D73"/>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30746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0850" y="246888"/>
            <a:ext cx="7772400" cy="103461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600" kern="1200">
                <a:solidFill>
                  <a:schemeClr val="bg1">
                    <a:lumMod val="50000"/>
                  </a:schemeClr>
                </a:solidFill>
                <a:latin typeface="Century Gothic" panose="020B0502020202020204" pitchFamily="34" charset="0"/>
                <a:ea typeface="+mj-ea"/>
                <a:cs typeface="+mj-cs"/>
              </a:defRPr>
            </a:lvl1pPr>
          </a:lstStyle>
          <a:p>
            <a:r>
              <a:rPr lang="en-GB" sz="2700" dirty="0"/>
              <a:t>NIET TEVREDEN, GELD TERUG</a:t>
            </a:r>
            <a:endParaRPr lang="en-GB" sz="3000" dirty="0"/>
          </a:p>
        </p:txBody>
      </p:sp>
      <p:sp>
        <p:nvSpPr>
          <p:cNvPr id="5" name="Content Placeholder 2"/>
          <p:cNvSpPr txBox="1">
            <a:spLocks/>
          </p:cNvSpPr>
          <p:nvPr/>
        </p:nvSpPr>
        <p:spPr>
          <a:xfrm>
            <a:off x="2193266" y="1367990"/>
            <a:ext cx="7944383" cy="49962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p:txBody>
      </p:sp>
      <p:sp>
        <p:nvSpPr>
          <p:cNvPr id="6" name="Content Placeholder 2"/>
          <p:cNvSpPr txBox="1">
            <a:spLocks/>
          </p:cNvSpPr>
          <p:nvPr/>
        </p:nvSpPr>
        <p:spPr>
          <a:xfrm>
            <a:off x="646617" y="1367990"/>
            <a:ext cx="10240458" cy="52671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957263">
              <a:lnSpc>
                <a:spcPct val="100000"/>
              </a:lnSpc>
              <a:spcBef>
                <a:spcPts val="600"/>
              </a:spcBef>
              <a:spcAft>
                <a:spcPts val="1200"/>
              </a:spcAft>
              <a:defRPr/>
            </a:pPr>
            <a:r>
              <a:rPr lang="en-GB" sz="1200" b="1" dirty="0" err="1">
                <a:solidFill>
                  <a:srgbClr val="7F7C89"/>
                </a:solidFill>
                <a:latin typeface="Century Gothic" panose="020B0502020202020204" pitchFamily="34" charset="0"/>
              </a:rPr>
              <a:t>Actieperiode</a:t>
            </a:r>
            <a:r>
              <a:rPr lang="en-GB" sz="1200" b="1" dirty="0">
                <a:solidFill>
                  <a:srgbClr val="7F7C89"/>
                </a:solidFill>
                <a:latin typeface="Century Gothic" panose="020B0502020202020204" pitchFamily="34" charset="0"/>
              </a:rPr>
              <a:t>:</a:t>
            </a:r>
          </a:p>
          <a:p>
            <a:pPr algn="just" defTabSz="957263">
              <a:lnSpc>
                <a:spcPct val="100000"/>
              </a:lnSpc>
              <a:spcBef>
                <a:spcPts val="600"/>
              </a:spcBef>
              <a:spcAft>
                <a:spcPts val="1200"/>
              </a:spcAft>
              <a:defRPr/>
            </a:pPr>
            <a:r>
              <a:rPr lang="nl-NL" sz="1200" dirty="0">
                <a:solidFill>
                  <a:srgbClr val="7F7C89"/>
                </a:solidFill>
                <a:latin typeface="Century Gothic" panose="020B0502020202020204" pitchFamily="34" charset="0"/>
              </a:rPr>
              <a:t>Aankopen moeten worden gedaan tussen 15/11/2023 en 15/06/2024. </a:t>
            </a:r>
          </a:p>
          <a:p>
            <a:pPr algn="just" defTabSz="957263">
              <a:lnSpc>
                <a:spcPct val="100000"/>
              </a:lnSpc>
              <a:spcBef>
                <a:spcPts val="600"/>
              </a:spcBef>
              <a:spcAft>
                <a:spcPts val="1200"/>
              </a:spcAft>
              <a:defRPr/>
            </a:pPr>
            <a:r>
              <a:rPr lang="nl-NL" sz="1200" dirty="0">
                <a:solidFill>
                  <a:srgbClr val="7F7C89"/>
                </a:solidFill>
                <a:latin typeface="Century Gothic" panose="020B0502020202020204" pitchFamily="34" charset="0"/>
              </a:rPr>
              <a:t>Deelnames worden geaccepteerd tot uiterlijk 90 kalenderdagen na de aankoopdatum.</a:t>
            </a:r>
          </a:p>
          <a:p>
            <a:pPr algn="just" defTabSz="957263">
              <a:lnSpc>
                <a:spcPct val="100000"/>
              </a:lnSpc>
              <a:spcBef>
                <a:spcPts val="600"/>
              </a:spcBef>
              <a:spcAft>
                <a:spcPts val="1200"/>
              </a:spcAft>
              <a:defRPr/>
            </a:pPr>
            <a:r>
              <a:rPr lang="nl-NL" sz="1200" dirty="0">
                <a:solidFill>
                  <a:srgbClr val="7F7C89"/>
                </a:solidFill>
                <a:latin typeface="Century Gothic" panose="020B0502020202020204" pitchFamily="34" charset="0"/>
              </a:rPr>
              <a:t>Deelnames en review worden geaccepteerd tot 14/09/2024 (voor aankopen gedaan op de laatste dag van de actie).</a:t>
            </a: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r>
              <a:rPr lang="nl-NL" sz="1200" b="1" dirty="0">
                <a:solidFill>
                  <a:srgbClr val="7F7C89"/>
                </a:solidFill>
                <a:latin typeface="Century Gothic" panose="020B0502020202020204" pitchFamily="34" charset="0"/>
              </a:rPr>
              <a:t>Lijst van deelnemende fysieke verkooppunten en websites :</a:t>
            </a:r>
          </a:p>
          <a:p>
            <a:pPr algn="just" defTabSz="957263">
              <a:lnSpc>
                <a:spcPct val="100000"/>
              </a:lnSpc>
              <a:spcBef>
                <a:spcPts val="600"/>
              </a:spcBef>
              <a:spcAft>
                <a:spcPts val="1200"/>
              </a:spcAft>
              <a:defRPr/>
            </a:pPr>
            <a:r>
              <a:rPr lang="en-GB" sz="1200" dirty="0" err="1">
                <a:solidFill>
                  <a:srgbClr val="7F7C89"/>
                </a:solidFill>
                <a:latin typeface="Century Gothic" panose="020B0502020202020204" pitchFamily="34" charset="0"/>
              </a:rPr>
              <a:t>Deze</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aanbieding</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heeft</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betrekking</a:t>
            </a:r>
            <a:r>
              <a:rPr lang="en-GB" sz="1200" dirty="0">
                <a:solidFill>
                  <a:srgbClr val="7F7C89"/>
                </a:solidFill>
                <a:latin typeface="Century Gothic" panose="020B0502020202020204" pitchFamily="34" charset="0"/>
              </a:rPr>
              <a:t> op </a:t>
            </a:r>
            <a:r>
              <a:rPr lang="en-GB" sz="1200" dirty="0" err="1">
                <a:solidFill>
                  <a:srgbClr val="7F7C89"/>
                </a:solidFill>
                <a:latin typeface="Century Gothic" panose="020B0502020202020204" pitchFamily="34" charset="0"/>
              </a:rPr>
              <a:t>aankopen</a:t>
            </a:r>
            <a:r>
              <a:rPr lang="en-GB" sz="1200" dirty="0">
                <a:solidFill>
                  <a:srgbClr val="7F7C89"/>
                </a:solidFill>
                <a:latin typeface="Century Gothic" panose="020B0502020202020204" pitchFamily="34" charset="0"/>
              </a:rPr>
              <a:t> in </a:t>
            </a:r>
            <a:r>
              <a:rPr lang="en-GB" sz="1200" dirty="0" err="1">
                <a:solidFill>
                  <a:srgbClr val="7F7C89"/>
                </a:solidFill>
                <a:latin typeface="Century Gothic" panose="020B0502020202020204" pitchFamily="34" charset="0"/>
              </a:rPr>
              <a:t>België</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en</a:t>
            </a:r>
            <a:r>
              <a:rPr lang="en-GB" sz="1200" dirty="0">
                <a:solidFill>
                  <a:srgbClr val="7F7C89"/>
                </a:solidFill>
                <a:latin typeface="Century Gothic" panose="020B0502020202020204" pitchFamily="34" charset="0"/>
              </a:rPr>
              <a:t> Luxemburg </a:t>
            </a:r>
            <a:r>
              <a:rPr lang="en-GB" sz="1200" dirty="0" err="1">
                <a:solidFill>
                  <a:srgbClr val="7F7C89"/>
                </a:solidFill>
                <a:latin typeface="Century Gothic" panose="020B0502020202020204" pitchFamily="34" charset="0"/>
              </a:rPr>
              <a:t>bij</a:t>
            </a:r>
            <a:r>
              <a:rPr lang="en-GB" sz="1200" dirty="0">
                <a:solidFill>
                  <a:srgbClr val="7F7C89"/>
                </a:solidFill>
                <a:latin typeface="Century Gothic" panose="020B0502020202020204" pitchFamily="34" charset="0"/>
              </a:rPr>
              <a:t> de </a:t>
            </a:r>
            <a:r>
              <a:rPr lang="en-GB" sz="1200" dirty="0" err="1">
                <a:solidFill>
                  <a:srgbClr val="7F7C89"/>
                </a:solidFill>
                <a:latin typeface="Century Gothic" panose="020B0502020202020204" pitchFamily="34" charset="0"/>
              </a:rPr>
              <a:t>volgende</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fysieke</a:t>
            </a:r>
            <a:r>
              <a:rPr lang="en-GB" sz="1200" dirty="0">
                <a:solidFill>
                  <a:srgbClr val="7F7C89"/>
                </a:solidFill>
                <a:latin typeface="Century Gothic" panose="020B0502020202020204" pitchFamily="34" charset="0"/>
              </a:rPr>
              <a:t> of online </a:t>
            </a:r>
            <a:r>
              <a:rPr lang="en-GB" sz="1200" dirty="0" err="1">
                <a:solidFill>
                  <a:srgbClr val="7F7C89"/>
                </a:solidFill>
                <a:latin typeface="Century Gothic" panose="020B0502020202020204" pitchFamily="34" charset="0"/>
              </a:rPr>
              <a:t>verkooppunten</a:t>
            </a:r>
            <a:r>
              <a:rPr lang="en-GB" sz="1200" dirty="0">
                <a:solidFill>
                  <a:srgbClr val="7F7C89"/>
                </a:solidFill>
                <a:latin typeface="Century Gothic" panose="020B0502020202020204" pitchFamily="34" charset="0"/>
              </a:rPr>
              <a:t>:</a:t>
            </a:r>
          </a:p>
          <a:p>
            <a:pPr algn="just" defTabSz="957263">
              <a:lnSpc>
                <a:spcPct val="100000"/>
              </a:lnSpc>
              <a:spcBef>
                <a:spcPts val="600"/>
              </a:spcBef>
              <a:spcAft>
                <a:spcPts val="1200"/>
              </a:spcAft>
              <a:defRPr/>
            </a:pPr>
            <a:r>
              <a:rPr lang="en-GB" sz="1200" dirty="0">
                <a:solidFill>
                  <a:srgbClr val="7F7C89"/>
                </a:solidFill>
                <a:latin typeface="Century Gothic" panose="020B0502020202020204" pitchFamily="34" charset="0"/>
              </a:rPr>
              <a:t>Artencraft.be, CuisinartBelgium.be, Bol.com (</a:t>
            </a:r>
            <a:r>
              <a:rPr lang="en-GB" sz="1200" dirty="0" err="1">
                <a:solidFill>
                  <a:srgbClr val="7F7C89"/>
                </a:solidFill>
                <a:latin typeface="Century Gothic" panose="020B0502020202020204" pitchFamily="34" charset="0"/>
              </a:rPr>
              <a:t>België</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exclusief</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verkoop</a:t>
            </a:r>
            <a:r>
              <a:rPr lang="en-GB" sz="1200" dirty="0">
                <a:solidFill>
                  <a:srgbClr val="7F7C89"/>
                </a:solidFill>
                <a:latin typeface="Century Gothic" panose="020B0502020202020204" pitchFamily="34" charset="0"/>
              </a:rPr>
              <a:t> via traders), Cactus, Carrefour, </a:t>
            </a:r>
            <a:r>
              <a:rPr lang="en-GB" sz="1200" dirty="0" err="1">
                <a:solidFill>
                  <a:srgbClr val="7F7C89"/>
                </a:solidFill>
                <a:latin typeface="Century Gothic" panose="020B0502020202020204" pitchFamily="34" charset="0"/>
              </a:rPr>
              <a:t>Coolblue</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België</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exclusief</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verkoop</a:t>
            </a:r>
            <a:r>
              <a:rPr lang="en-GB" sz="1200" dirty="0">
                <a:solidFill>
                  <a:srgbClr val="7F7C89"/>
                </a:solidFill>
                <a:latin typeface="Century Gothic" panose="020B0502020202020204" pitchFamily="34" charset="0"/>
              </a:rPr>
              <a:t> via traders), Cora, Elektron, </a:t>
            </a:r>
            <a:r>
              <a:rPr lang="en-GB" sz="1200" dirty="0" err="1">
                <a:solidFill>
                  <a:srgbClr val="7F7C89"/>
                </a:solidFill>
                <a:latin typeface="Century Gothic" panose="020B0502020202020204" pitchFamily="34" charset="0"/>
              </a:rPr>
              <a:t>Exellent</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Fnac</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Hifi</a:t>
            </a:r>
            <a:r>
              <a:rPr lang="en-GB" sz="1200" dirty="0">
                <a:solidFill>
                  <a:srgbClr val="7F7C89"/>
                </a:solidFill>
                <a:latin typeface="Century Gothic" panose="020B0502020202020204" pitchFamily="34" charset="0"/>
              </a:rPr>
              <a:t>, Inno.be, </a:t>
            </a:r>
            <a:r>
              <a:rPr lang="en-GB" sz="1200" dirty="0" err="1">
                <a:solidFill>
                  <a:srgbClr val="7F7C89"/>
                </a:solidFill>
                <a:latin typeface="Century Gothic" panose="020B0502020202020204" pitchFamily="34" charset="0"/>
              </a:rPr>
              <a:t>Krëfel</a:t>
            </a:r>
            <a:r>
              <a:rPr lang="en-GB" sz="1200" dirty="0">
                <a:solidFill>
                  <a:srgbClr val="7F7C89"/>
                </a:solidFill>
                <a:latin typeface="Century Gothic" panose="020B0502020202020204" pitchFamily="34" charset="0"/>
              </a:rPr>
              <a:t>, Les Secrets Du Chef, Media </a:t>
            </a:r>
            <a:r>
              <a:rPr lang="en-GB" sz="1200" dirty="0" err="1">
                <a:solidFill>
                  <a:srgbClr val="7F7C89"/>
                </a:solidFill>
                <a:latin typeface="Century Gothic" panose="020B0502020202020204" pitchFamily="34" charset="0"/>
              </a:rPr>
              <a:t>Markt</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België</a:t>
            </a:r>
            <a:r>
              <a:rPr lang="en-GB" sz="1200" dirty="0">
                <a:solidFill>
                  <a:srgbClr val="7F7C89"/>
                </a:solidFill>
                <a:latin typeface="Century Gothic" panose="020B0502020202020204" pitchFamily="34" charset="0"/>
              </a:rPr>
              <a:t> &amp; Luxemburg), </a:t>
            </a:r>
            <a:r>
              <a:rPr lang="en-GB" sz="1200" dirty="0" err="1">
                <a:solidFill>
                  <a:srgbClr val="7F7C89"/>
                </a:solidFill>
                <a:latin typeface="Century Gothic" panose="020B0502020202020204" pitchFamily="34" charset="0"/>
              </a:rPr>
              <a:t>Niedereau</a:t>
            </a:r>
            <a:r>
              <a:rPr lang="en-GB" sz="1200" dirty="0">
                <a:solidFill>
                  <a:srgbClr val="7F7C89"/>
                </a:solidFill>
                <a:latin typeface="Century Gothic" panose="020B0502020202020204" pitchFamily="34" charset="0"/>
              </a:rPr>
              <a:t>, </a:t>
            </a:r>
            <a:r>
              <a:rPr lang="en-GB" sz="1200" dirty="0" err="1">
                <a:solidFill>
                  <a:srgbClr val="7F7C89"/>
                </a:solidFill>
                <a:latin typeface="Century Gothic" panose="020B0502020202020204" pitchFamily="34" charset="0"/>
              </a:rPr>
              <a:t>Unigro</a:t>
            </a:r>
            <a:r>
              <a:rPr lang="en-GB" sz="1200" dirty="0">
                <a:solidFill>
                  <a:srgbClr val="7F7C89"/>
                </a:solidFill>
                <a:latin typeface="Century Gothic" panose="020B0502020202020204" pitchFamily="34" charset="0"/>
              </a:rPr>
              <a:t>, Vandenberg, Vanden Borre, Elektron</a:t>
            </a:r>
            <a:r>
              <a:rPr lang="en-GB" sz="1200">
                <a:solidFill>
                  <a:srgbClr val="7F7C89"/>
                </a:solidFill>
                <a:latin typeface="Century Gothic" panose="020B0502020202020204" pitchFamily="34" charset="0"/>
              </a:rPr>
              <a:t>, Lanckriet.</a:t>
            </a: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r>
              <a:rPr lang="en-GB" sz="1200" i="1" dirty="0" err="1">
                <a:solidFill>
                  <a:srgbClr val="7F7C89"/>
                </a:solidFill>
                <a:latin typeface="Century Gothic" panose="020B0502020202020204" pitchFamily="34" charset="0"/>
              </a:rPr>
              <a:t>Voor</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aankopen</a:t>
            </a:r>
            <a:r>
              <a:rPr lang="en-GB" sz="1200" i="1" dirty="0">
                <a:solidFill>
                  <a:srgbClr val="7F7C89"/>
                </a:solidFill>
                <a:latin typeface="Century Gothic" panose="020B0502020202020204" pitchFamily="34" charset="0"/>
              </a:rPr>
              <a:t> die in Nederland </a:t>
            </a:r>
            <a:r>
              <a:rPr lang="en-GB" sz="1200" i="1" dirty="0" err="1">
                <a:solidFill>
                  <a:srgbClr val="7F7C89"/>
                </a:solidFill>
                <a:latin typeface="Century Gothic" panose="020B0502020202020204" pitchFamily="34" charset="0"/>
              </a:rPr>
              <a:t>zijn</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gedaan</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moet</a:t>
            </a:r>
            <a:r>
              <a:rPr lang="en-GB" sz="1200" i="1" dirty="0">
                <a:solidFill>
                  <a:srgbClr val="7F7C89"/>
                </a:solidFill>
                <a:latin typeface="Century Gothic" panose="020B0502020202020204" pitchFamily="34" charset="0"/>
              </a:rPr>
              <a:t> de </a:t>
            </a:r>
            <a:r>
              <a:rPr lang="en-GB" sz="1200" i="1" dirty="0" err="1">
                <a:solidFill>
                  <a:srgbClr val="7F7C89"/>
                </a:solidFill>
                <a:latin typeface="Century Gothic" panose="020B0502020202020204" pitchFamily="34" charset="0"/>
              </a:rPr>
              <a:t>terugbetaling</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worden</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aangevraagd</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bij</a:t>
            </a:r>
            <a:r>
              <a:rPr lang="en-GB" sz="1200" i="1" dirty="0">
                <a:solidFill>
                  <a:srgbClr val="7F7C89"/>
                </a:solidFill>
                <a:latin typeface="Century Gothic" panose="020B0502020202020204" pitchFamily="34" charset="0"/>
              </a:rPr>
              <a:t> Cuisinart Nederland, </a:t>
            </a:r>
            <a:r>
              <a:rPr lang="en-GB" sz="1200" i="1" dirty="0" err="1">
                <a:solidFill>
                  <a:srgbClr val="7F7C89"/>
                </a:solidFill>
                <a:latin typeface="Century Gothic" panose="020B0502020202020204" pitchFamily="34" charset="0"/>
              </a:rPr>
              <a:t>t.a.v</a:t>
            </a:r>
            <a:r>
              <a:rPr lang="en-GB" sz="1200" i="1" dirty="0">
                <a:solidFill>
                  <a:srgbClr val="7F7C89"/>
                </a:solidFill>
                <a:latin typeface="Century Gothic" panose="020B0502020202020204" pitchFamily="34" charset="0"/>
              </a:rPr>
              <a:t>. 90-dagenactie, </a:t>
            </a:r>
            <a:r>
              <a:rPr lang="en-GB" sz="1200" i="1" dirty="0" err="1">
                <a:solidFill>
                  <a:srgbClr val="7F7C89"/>
                </a:solidFill>
                <a:latin typeface="Century Gothic" panose="020B0502020202020204" pitchFamily="34" charset="0"/>
              </a:rPr>
              <a:t>Antwoordnummer</a:t>
            </a:r>
            <a:r>
              <a:rPr lang="en-GB" sz="1200" i="1" dirty="0">
                <a:solidFill>
                  <a:srgbClr val="7F7C89"/>
                </a:solidFill>
                <a:latin typeface="Century Gothic" panose="020B0502020202020204" pitchFamily="34" charset="0"/>
              </a:rPr>
              <a:t> 6012, 3730 VB De </a:t>
            </a:r>
            <a:r>
              <a:rPr lang="en-GB" sz="1200" i="1" dirty="0" err="1">
                <a:solidFill>
                  <a:srgbClr val="7F7C89"/>
                </a:solidFill>
                <a:latin typeface="Century Gothic" panose="020B0502020202020204" pitchFamily="34" charset="0"/>
              </a:rPr>
              <a:t>Bilt</a:t>
            </a:r>
            <a:r>
              <a:rPr lang="en-GB" sz="1200" i="1" dirty="0">
                <a:solidFill>
                  <a:srgbClr val="7F7C89"/>
                </a:solidFill>
                <a:latin typeface="Century Gothic" panose="020B0502020202020204" pitchFamily="34" charset="0"/>
              </a:rPr>
              <a:t>, Nederland. </a:t>
            </a:r>
            <a:r>
              <a:rPr lang="en-GB" sz="1200" i="1" dirty="0" err="1">
                <a:solidFill>
                  <a:srgbClr val="7F7C89"/>
                </a:solidFill>
                <a:latin typeface="Century Gothic" panose="020B0502020202020204" pitchFamily="34" charset="0"/>
              </a:rPr>
              <a:t>Dit</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gaat</a:t>
            </a:r>
            <a:r>
              <a:rPr lang="en-GB" sz="1200" i="1" dirty="0">
                <a:solidFill>
                  <a:srgbClr val="7F7C89"/>
                </a:solidFill>
                <a:latin typeface="Century Gothic" panose="020B0502020202020204" pitchFamily="34" charset="0"/>
              </a:rPr>
              <a:t> om de </a:t>
            </a:r>
            <a:r>
              <a:rPr lang="en-GB" sz="1200" i="1" dirty="0" err="1">
                <a:solidFill>
                  <a:srgbClr val="7F7C89"/>
                </a:solidFill>
                <a:latin typeface="Century Gothic" panose="020B0502020202020204" pitchFamily="34" charset="0"/>
              </a:rPr>
              <a:t>volgende</a:t>
            </a:r>
            <a:r>
              <a:rPr lang="en-GB" sz="1200" i="1" dirty="0">
                <a:solidFill>
                  <a:srgbClr val="7F7C89"/>
                </a:solidFill>
                <a:latin typeface="Century Gothic" panose="020B0502020202020204" pitchFamily="34" charset="0"/>
              </a:rPr>
              <a:t> </a:t>
            </a:r>
            <a:r>
              <a:rPr lang="en-GB" sz="1200" i="1" dirty="0" err="1">
                <a:solidFill>
                  <a:srgbClr val="7F7C89"/>
                </a:solidFill>
                <a:latin typeface="Century Gothic" panose="020B0502020202020204" pitchFamily="34" charset="0"/>
              </a:rPr>
              <a:t>verkooppunten</a:t>
            </a:r>
            <a:r>
              <a:rPr lang="en-GB" sz="1200" i="1" dirty="0">
                <a:solidFill>
                  <a:srgbClr val="7F7C89"/>
                </a:solidFill>
                <a:latin typeface="Century Gothic" panose="020B0502020202020204" pitchFamily="34" charset="0"/>
              </a:rPr>
              <a:t>: Cuisinart.nl, Cookinglife.nl, Bol.com (Nederland), Coolblue.nl, Expert, Productpine.nl. Bijenkorf.nl</a:t>
            </a: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a:p>
            <a:pPr algn="just" defTabSz="957263">
              <a:lnSpc>
                <a:spcPct val="100000"/>
              </a:lnSpc>
              <a:spcBef>
                <a:spcPts val="600"/>
              </a:spcBef>
              <a:spcAft>
                <a:spcPts val="1200"/>
              </a:spcAft>
              <a:defRPr/>
            </a:pPr>
            <a:endParaRPr lang="en-GB" sz="1200" dirty="0">
              <a:solidFill>
                <a:srgbClr val="7F7C89"/>
              </a:solidFill>
              <a:latin typeface="Century Gothic" panose="020B0502020202020204" pitchFamily="34" charset="0"/>
            </a:endParaRPr>
          </a:p>
        </p:txBody>
      </p:sp>
    </p:spTree>
    <p:extLst>
      <p:ext uri="{BB962C8B-B14F-4D97-AF65-F5344CB8AC3E}">
        <p14:creationId xmlns:p14="http://schemas.microsoft.com/office/powerpoint/2010/main" val="41710182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010c064-041b-45bf-8232-c7c972a31aef">
      <Terms xmlns="http://schemas.microsoft.com/office/infopath/2007/PartnerControls"/>
    </lcf76f155ced4ddcb4097134ff3c332f>
    <TaxCatchAll xmlns="271203cd-ff07-4a3b-ab2e-bd6b5a14d4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16537F46B6EC498748295CF8E233DE" ma:contentTypeVersion="14" ma:contentTypeDescription="Crée un document." ma:contentTypeScope="" ma:versionID="c832defcea87c5f2a713614fb4894047">
  <xsd:schema xmlns:xsd="http://www.w3.org/2001/XMLSchema" xmlns:xs="http://www.w3.org/2001/XMLSchema" xmlns:p="http://schemas.microsoft.com/office/2006/metadata/properties" xmlns:ns2="271203cd-ff07-4a3b-ab2e-bd6b5a14d416" xmlns:ns3="0010c064-041b-45bf-8232-c7c972a31aef" targetNamespace="http://schemas.microsoft.com/office/2006/metadata/properties" ma:root="true" ma:fieldsID="8d0948f1928e09e0a821e4ac6485f350" ns2:_="" ns3:_="">
    <xsd:import namespace="271203cd-ff07-4a3b-ab2e-bd6b5a14d416"/>
    <xsd:import namespace="0010c064-041b-45bf-8232-c7c972a31ae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Location" minOccurs="0"/>
                <xsd:element ref="ns3:MediaServiceGenerationTime" minOccurs="0"/>
                <xsd:element ref="ns3:MediaServiceEventHashCode" minOccurs="0"/>
                <xsd:element ref="ns3:lcf76f155ced4ddcb4097134ff3c332f" minOccurs="0"/>
                <xsd:element ref="ns2:TaxCatchAll"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1203cd-ff07-4a3b-ab2e-bd6b5a14d416"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19" nillable="true" ma:displayName="Taxonomy Catch All Column" ma:hidden="true" ma:list="{01e8d53a-7923-4e87-ab3b-f5c2e5ce02af}" ma:internalName="TaxCatchAll" ma:showField="CatchAllData" ma:web="271203cd-ff07-4a3b-ab2e-bd6b5a14d41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10c064-041b-45bf-8232-c7c972a31ae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descrip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alises d’images" ma:readOnly="false" ma:fieldId="{5cf76f15-5ced-4ddc-b409-7134ff3c332f}" ma:taxonomyMulti="true" ma:sspId="44faa1bd-361f-4a58-8a6b-217fe46d5119"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352E0E-48AD-4A20-93D3-09C90C71FF3C}">
  <ds:schemaRefs>
    <ds:schemaRef ds:uri="http://schemas.microsoft.com/office/2006/metadata/properties"/>
    <ds:schemaRef ds:uri="http://schemas.microsoft.com/office/infopath/2007/PartnerControls"/>
    <ds:schemaRef ds:uri="4ad03db3-5cd3-498d-a9c5-5a348eafdce2"/>
    <ds:schemaRef ds:uri="426c254c-4f02-4855-a816-68bab6e232cd"/>
    <ds:schemaRef ds:uri="0010c064-041b-45bf-8232-c7c972a31aef"/>
    <ds:schemaRef ds:uri="271203cd-ff07-4a3b-ab2e-bd6b5a14d416"/>
  </ds:schemaRefs>
</ds:datastoreItem>
</file>

<file path=customXml/itemProps2.xml><?xml version="1.0" encoding="utf-8"?>
<ds:datastoreItem xmlns:ds="http://schemas.openxmlformats.org/officeDocument/2006/customXml" ds:itemID="{D5AC2CF6-4BEC-4F9B-BD0D-B4CAD78BD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1203cd-ff07-4a3b-ab2e-bd6b5a14d416"/>
    <ds:schemaRef ds:uri="0010c064-041b-45bf-8232-c7c972a31a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22D771-9109-4008-8790-DB1FC3488A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1315</TotalTime>
  <Words>676</Words>
  <Application>Microsoft Office PowerPoint</Application>
  <PresentationFormat>Grand écran</PresentationFormat>
  <Paragraphs>55</Paragraphs>
  <Slides>5</Slides>
  <Notes>4</Notes>
  <HiddenSlides>0</HiddenSlides>
  <MMClips>0</MMClips>
  <ScaleCrop>false</ScaleCrop>
  <HeadingPairs>
    <vt:vector size="6" baseType="variant">
      <vt:variant>
        <vt:lpstr>Polices utilisées</vt:lpstr>
      </vt:variant>
      <vt:variant>
        <vt:i4>3</vt:i4>
      </vt:variant>
      <vt:variant>
        <vt:lpstr>Thème</vt:lpstr>
      </vt:variant>
      <vt:variant>
        <vt:i4>3</vt:i4>
      </vt:variant>
      <vt:variant>
        <vt:lpstr>Titres des diapositives</vt:lpstr>
      </vt:variant>
      <vt:variant>
        <vt:i4>5</vt:i4>
      </vt:variant>
    </vt:vector>
  </HeadingPairs>
  <TitlesOfParts>
    <vt:vector size="11" baseType="lpstr">
      <vt:lpstr>Arial</vt:lpstr>
      <vt:lpstr>Calibri</vt:lpstr>
      <vt:lpstr>Century Gothic</vt:lpstr>
      <vt:lpstr>Office Theme</vt:lpstr>
      <vt:lpstr>Custom Design</vt:lpstr>
      <vt:lpstr>3_Office Theme</vt:lpstr>
      <vt:lpstr>Présentation PowerPoint</vt:lpstr>
      <vt:lpstr>Présentation PowerPoint</vt:lpstr>
      <vt:lpstr>Présentation PowerPoint</vt:lpstr>
      <vt:lpstr>Présentation PowerPoint</vt:lpstr>
      <vt:lpstr>Présentation PowerPoint</vt:lpstr>
    </vt:vector>
  </TitlesOfParts>
  <Company>Conair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NPD</dc:title>
  <dc:creator>Catherine Kiddle</dc:creator>
  <cp:lastModifiedBy>Kim Mehidi</cp:lastModifiedBy>
  <cp:revision>102</cp:revision>
  <dcterms:created xsi:type="dcterms:W3CDTF">2020-01-30T11:26:46Z</dcterms:created>
  <dcterms:modified xsi:type="dcterms:W3CDTF">2023-10-03T07:49:49Z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0x010100A516537F46B6EC498748295CF8E233DE</vt:lpwstr>
  </property>
  <property fmtid="{D5CDD505-2E9C-101B-9397-08002B2CF9AE}" pid="3" name="Order">
    <vt:r8>800</vt:r8>
  </property>
  <property fmtid="{D5CDD505-2E9C-101B-9397-08002B2CF9AE}" pid="4" name="MediaServiceImageTags">
    <vt:lpwstr/>
  </property>
</Properties>
</file>